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DM Sans" pitchFamily="2" charset="0"/>
      <p:regular r:id="rId16"/>
    </p:embeddedFont>
    <p:embeddedFont>
      <p:font typeface="DM Sans Bold" charset="0"/>
      <p:regular r:id="rId17"/>
    </p:embeddedFont>
    <p:embeddedFont>
      <p:font typeface="DM Sans Italics" panose="020B0604020202020204" charset="0"/>
      <p:regular r:id="rId18"/>
    </p:embeddedFont>
    <p:embeddedFont>
      <p:font typeface="Now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7" d="100"/>
          <a:sy n="47" d="100"/>
        </p:scale>
        <p:origin x="500"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28.03.2024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Integration Planning:</a:t>
            </a:r>
          </a:p>
          <a:p>
            <a:r>
              <a:rPr lang="en-US"/>
              <a:t>   - Define Requirements: Collaborate with BestCard's IT and business teams to outline technical requirements, such as API endpoints, data input/output formats, and security considerations.</a:t>
            </a:r>
          </a:p>
          <a:p>
            <a:r>
              <a:rPr lang="en-US"/>
              <a:t>   - Infrastructure Assessment: Evaluate BestCard's existing infrastructure to determine if additional resources are needed for model deployment, such as servers or cloud services.</a:t>
            </a:r>
          </a:p>
          <a:p>
            <a:r>
              <a:rPr lang="en-US"/>
              <a:t>3. Model Deployment:</a:t>
            </a:r>
          </a:p>
          <a:p>
            <a:r>
              <a:rPr lang="en-US"/>
              <a:t>   - Development of API: Develop an application programming interface (API) that allows BestCard's systems to interact with the model for real-time predictions.</a:t>
            </a:r>
          </a:p>
          <a:p>
            <a:r>
              <a:rPr lang="en-US"/>
              <a:t>   - Testing: Conduct thorough testing to ensure the model integrates well with BestCard's systems and performs accurately with live data.</a:t>
            </a:r>
          </a:p>
          <a:p>
            <a:r>
              <a:rPr lang="en-US"/>
              <a:t>4. Monitoring and Maintenance:</a:t>
            </a:r>
          </a:p>
          <a:p>
            <a:r>
              <a:rPr lang="en-US"/>
              <a:t>   - Performance Monitoring: Set up monitoring tools to continuously assess the model's performance, checking for accuracy, speed, and reliability.</a:t>
            </a:r>
          </a:p>
          <a:p>
            <a:r>
              <a:rPr lang="en-US"/>
              <a:t>   - Feedback Loop: Implement a feedback mechanism to collect data on the model's predictions and actual outcomes, allowing for ongoing model refinement.</a:t>
            </a:r>
          </a:p>
          <a:p>
            <a:r>
              <a:rPr lang="en-US"/>
              <a:t>5. Ongoing Evaluation and Updates:</a:t>
            </a:r>
          </a:p>
          <a:p>
            <a:r>
              <a:rPr lang="en-US"/>
              <a:t>   - Regular Reviews: Schedule periodic reviews of the model's performance using the latest data, adjusting for shifts in customer behavior or economic conditions.</a:t>
            </a:r>
          </a:p>
          <a:p>
            <a:r>
              <a:rPr lang="en-US"/>
              <a:t>   - Model Retraining: Use new data and insights from the ongoing evaluation to retrain the model, ensuring it remains accurate over time.</a:t>
            </a:r>
          </a:p>
          <a:p>
            <a:r>
              <a:rPr lang="en-US"/>
              <a:t>6. Stakeholder Engagement:</a:t>
            </a:r>
          </a:p>
          <a:p>
            <a:r>
              <a:rPr lang="en-US"/>
              <a:t>   - Training Sessions: Offer training sessions for BestCard staff to understand the model's functionality, its use in decision-making, and how to interpret its predictions.</a:t>
            </a:r>
          </a:p>
          <a:p>
            <a:r>
              <a:rPr lang="en-US"/>
              <a:t>   - Reporting: Provide regular reports to BestCard's management on the model's performance, including its impact on predicting defaults and decision-making processes.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Early Intervention Strategies: Use model predictions to identify high-risk account holders early and proactively engage with them through counseling, payment reminders, or restructuring their debt to prevent defaults.</a:t>
            </a:r>
          </a:p>
          <a:p>
            <a:r>
              <a:rPr lang="en-US"/>
              <a:t>Customized Communication: Tailor communication and intervention strategies based on the risk profile and characteristics of the account holder, which could increase the effectiveness of such interventions.</a:t>
            </a:r>
          </a:p>
          <a:p>
            <a:r>
              <a:rPr lang="en-US"/>
              <a:t>Credit Limit Adjustments: For account holders identified as high risk, consider adjusting credit limits or terms to mitigate potential losses. Conversely, for those with low risk, consider credit limit increases to encourage spending and loyalty, provided it's done responsibly.</a:t>
            </a:r>
          </a:p>
          <a:p>
            <a:r>
              <a:rPr lang="en-US"/>
              <a:t>Financial Literacy Programs: Implement educational programs targeting account holders with characteristics associated with higher default rates. These programs can cover budgeting, financial planning, and the implications of defaulting.</a:t>
            </a:r>
          </a:p>
          <a:p>
            <a:r>
              <a:rPr lang="en-US"/>
              <a:t>Continuous Model Monitoring and Updating: Economic conditions, consumer behavior, and credit policies evolve, so it's crucial to regularly update the models with new data and monitor their performance to ensure they remain accurate and relevant.</a:t>
            </a:r>
          </a:p>
          <a:p>
            <a:r>
              <a:rPr lang="en-US"/>
              <a:t>Integration with Customer Service: Use model insights to inform customer service practices, such as identifying when an account holder might benefit from speaking with a financial advisor.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conclusion, our comprehensive analysis of the credit card dataset has unveiled valuable insights into customer behavior and credit risk. The successful model competition, with AdaBooster leading the way, paves the path for innovative risk management strategies and a future of data-driven decision-making in finance.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2.svg"/></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svg"/><Relationship Id="rId3" Type="http://schemas.openxmlformats.org/officeDocument/2006/relationships/image" Target="../media/image30.jpeg"/><Relationship Id="rId7" Type="http://schemas.openxmlformats.org/officeDocument/2006/relationships/image" Target="../media/image34.svg"/><Relationship Id="rId12"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sv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svg"/></Relationships>
</file>

<file path=ppt/slides/_rels/slide1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44.jpe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sv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7.sv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392544" y="4154952"/>
            <a:ext cx="11958151" cy="1929323"/>
            <a:chOff x="0" y="0"/>
            <a:chExt cx="3149472" cy="508135"/>
          </a:xfrm>
        </p:grpSpPr>
        <p:sp>
          <p:nvSpPr>
            <p:cNvPr id="3" name="Freeform 3"/>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145DA0"/>
            </a:solidFill>
          </p:spPr>
          <p:txBody>
            <a:bodyPr/>
            <a:lstStyle/>
            <a:p>
              <a:endParaRPr lang="en-US"/>
            </a:p>
          </p:txBody>
        </p:sp>
        <p:sp>
          <p:nvSpPr>
            <p:cNvPr id="4" name="TextBox 4"/>
            <p:cNvSpPr txBox="1"/>
            <p:nvPr/>
          </p:nvSpPr>
          <p:spPr>
            <a:xfrm>
              <a:off x="0" y="-28575"/>
              <a:ext cx="3149472" cy="536710"/>
            </a:xfrm>
            <a:prstGeom prst="rect">
              <a:avLst/>
            </a:prstGeom>
          </p:spPr>
          <p:txBody>
            <a:bodyPr lIns="50800" tIns="50800" rIns="50800" bIns="50800" rtlCol="0" anchor="ctr"/>
            <a:lstStyle/>
            <a:p>
              <a:pPr algn="ctr">
                <a:lnSpc>
                  <a:spcPts val="2590"/>
                </a:lnSpc>
              </a:pPr>
              <a:endParaRPr/>
            </a:p>
          </p:txBody>
        </p:sp>
      </p:grpSp>
      <p:sp>
        <p:nvSpPr>
          <p:cNvPr id="5" name="Freeform 5"/>
          <p:cNvSpPr/>
          <p:nvPr/>
        </p:nvSpPr>
        <p:spPr>
          <a:xfrm>
            <a:off x="11208957" y="-1011147"/>
            <a:ext cx="2647750" cy="2647750"/>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a:grpSpLocks noChangeAspect="1"/>
          </p:cNvGrpSpPr>
          <p:nvPr/>
        </p:nvGrpSpPr>
        <p:grpSpPr>
          <a:xfrm>
            <a:off x="10528697" y="625704"/>
            <a:ext cx="7516996" cy="8987817"/>
            <a:chOff x="0" y="0"/>
            <a:chExt cx="8603361" cy="10286746"/>
          </a:xfrm>
        </p:grpSpPr>
        <p:sp>
          <p:nvSpPr>
            <p:cNvPr id="7" name="Freeform 7"/>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t="-12765" b="-12765"/>
              </a:stretch>
            </a:blipFill>
          </p:spPr>
          <p:txBody>
            <a:bodyPr/>
            <a:lstStyle/>
            <a:p>
              <a:endParaRPr lang="en-US"/>
            </a:p>
          </p:txBody>
        </p:sp>
      </p:grpSp>
      <p:sp>
        <p:nvSpPr>
          <p:cNvPr id="8" name="TextBox 8"/>
          <p:cNvSpPr txBox="1"/>
          <p:nvPr/>
        </p:nvSpPr>
        <p:spPr>
          <a:xfrm>
            <a:off x="1573748" y="7036704"/>
            <a:ext cx="8585403" cy="941412"/>
          </a:xfrm>
          <a:prstGeom prst="rect">
            <a:avLst/>
          </a:prstGeom>
        </p:spPr>
        <p:txBody>
          <a:bodyPr lIns="0" tIns="0" rIns="0" bIns="0" rtlCol="0" anchor="t">
            <a:spAutoFit/>
          </a:bodyPr>
          <a:lstStyle/>
          <a:p>
            <a:pPr>
              <a:lnSpc>
                <a:spcPts val="3727"/>
              </a:lnSpc>
            </a:pPr>
            <a:r>
              <a:rPr lang="en-US" sz="3030" b="1" dirty="0">
                <a:solidFill>
                  <a:schemeClr val="bg1"/>
                </a:solidFill>
                <a:latin typeface="DM Sans Italics"/>
              </a:rPr>
              <a:t>Presented by: </a:t>
            </a:r>
          </a:p>
          <a:p>
            <a:pPr marL="0" lvl="0" indent="0" algn="l">
              <a:lnSpc>
                <a:spcPts val="3727"/>
              </a:lnSpc>
              <a:spcBef>
                <a:spcPct val="0"/>
              </a:spcBef>
            </a:pPr>
            <a:r>
              <a:rPr lang="en-US" sz="3030" b="1" dirty="0">
                <a:solidFill>
                  <a:schemeClr val="bg1"/>
                </a:solidFill>
                <a:latin typeface="DM Sans Italics"/>
              </a:rPr>
              <a:t>Sai Sadhan Saravanan</a:t>
            </a:r>
          </a:p>
        </p:txBody>
      </p:sp>
      <p:sp>
        <p:nvSpPr>
          <p:cNvPr id="10" name="Freeform 10"/>
          <p:cNvSpPr/>
          <p:nvPr/>
        </p:nvSpPr>
        <p:spPr>
          <a:xfrm>
            <a:off x="1573748" y="1146060"/>
            <a:ext cx="846187" cy="981086"/>
          </a:xfrm>
          <a:custGeom>
            <a:avLst/>
            <a:gdLst/>
            <a:ahLst/>
            <a:cxnLst/>
            <a:rect l="l" t="t" r="r" b="b"/>
            <a:pathLst>
              <a:path w="846187" h="981086">
                <a:moveTo>
                  <a:pt x="0" y="0"/>
                </a:moveTo>
                <a:lnTo>
                  <a:pt x="846186" y="0"/>
                </a:lnTo>
                <a:lnTo>
                  <a:pt x="846186" y="981086"/>
                </a:lnTo>
                <a:lnTo>
                  <a:pt x="0" y="9810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11"/>
          <p:cNvSpPr/>
          <p:nvPr/>
        </p:nvSpPr>
        <p:spPr>
          <a:xfrm>
            <a:off x="-295175" y="8630507"/>
            <a:ext cx="2647750" cy="2647750"/>
          </a:xfrm>
          <a:custGeom>
            <a:avLst/>
            <a:gdLst/>
            <a:ahLst/>
            <a:cxnLst/>
            <a:rect l="l" t="t" r="r" b="b"/>
            <a:pathLst>
              <a:path w="2647750" h="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2"/>
          <p:cNvSpPr txBox="1"/>
          <p:nvPr/>
        </p:nvSpPr>
        <p:spPr>
          <a:xfrm>
            <a:off x="1573749" y="3906142"/>
            <a:ext cx="10542052" cy="1136850"/>
          </a:xfrm>
          <a:prstGeom prst="rect">
            <a:avLst/>
          </a:prstGeom>
        </p:spPr>
        <p:txBody>
          <a:bodyPr wrap="square" lIns="0" tIns="0" rIns="0" bIns="0" rtlCol="0" anchor="t">
            <a:spAutoFit/>
          </a:bodyPr>
          <a:lstStyle/>
          <a:p>
            <a:pPr>
              <a:lnSpc>
                <a:spcPts val="4449"/>
              </a:lnSpc>
            </a:pPr>
            <a:r>
              <a:rPr lang="en-US" sz="4000" b="1" i="0" dirty="0">
                <a:solidFill>
                  <a:srgbClr val="E6EDF3"/>
                </a:solidFill>
                <a:effectLst/>
                <a:latin typeface="-apple-system"/>
              </a:rPr>
              <a:t>Predictive Modeling for Credit Card Default Risk Assessment</a:t>
            </a:r>
            <a:endParaRPr lang="en-US" sz="3707" dirty="0">
              <a:solidFill>
                <a:srgbClr val="FFFBFB"/>
              </a:solidFill>
              <a:latin typeface="Now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1276216" y="787837"/>
            <a:ext cx="12025016" cy="985687"/>
          </a:xfrm>
          <a:prstGeom prst="rect">
            <a:avLst/>
          </a:prstGeom>
        </p:spPr>
        <p:txBody>
          <a:bodyPr lIns="0" tIns="0" rIns="0" bIns="0" rtlCol="0" anchor="t">
            <a:spAutoFit/>
          </a:bodyPr>
          <a:lstStyle/>
          <a:p>
            <a:pPr marL="0" lvl="0" indent="0">
              <a:lnSpc>
                <a:spcPts val="7711"/>
              </a:lnSpc>
              <a:spcBef>
                <a:spcPct val="0"/>
              </a:spcBef>
            </a:pPr>
            <a:r>
              <a:rPr lang="en-US" sz="6426">
                <a:solidFill>
                  <a:srgbClr val="56AEFF"/>
                </a:solidFill>
                <a:latin typeface="Now Bold"/>
              </a:rPr>
              <a:t>Model Deployment Strategy</a:t>
            </a:r>
          </a:p>
        </p:txBody>
      </p:sp>
      <p:sp>
        <p:nvSpPr>
          <p:cNvPr id="3" name="TextBox 3"/>
          <p:cNvSpPr txBox="1"/>
          <p:nvPr/>
        </p:nvSpPr>
        <p:spPr>
          <a:xfrm>
            <a:off x="1152458" y="2198751"/>
            <a:ext cx="15983084" cy="7059549"/>
          </a:xfrm>
          <a:prstGeom prst="rect">
            <a:avLst/>
          </a:prstGeom>
        </p:spPr>
        <p:txBody>
          <a:bodyPr lIns="0" tIns="0" rIns="0" bIns="0" rtlCol="0" anchor="t">
            <a:spAutoFit/>
          </a:bodyPr>
          <a:lstStyle/>
          <a:p>
            <a:pPr marL="690876" lvl="1" indent="-345438">
              <a:lnSpc>
                <a:spcPts val="4415"/>
              </a:lnSpc>
              <a:buFont typeface="Arial"/>
              <a:buChar char="•"/>
            </a:pPr>
            <a:r>
              <a:rPr lang="en-US" sz="3199">
                <a:solidFill>
                  <a:srgbClr val="FFFFFF"/>
                </a:solidFill>
                <a:latin typeface="DM Sans"/>
              </a:rPr>
              <a:t>Integration Planning:</a:t>
            </a:r>
          </a:p>
          <a:p>
            <a:pPr marL="1381751" lvl="2" indent="-460584">
              <a:lnSpc>
                <a:spcPts val="4415"/>
              </a:lnSpc>
              <a:buFont typeface="Arial"/>
              <a:buChar char="⚬"/>
            </a:pPr>
            <a:r>
              <a:rPr lang="en-US" sz="3199">
                <a:solidFill>
                  <a:srgbClr val="FFFFFF"/>
                </a:solidFill>
                <a:latin typeface="DM Sans"/>
              </a:rPr>
              <a:t>  Define Requirements</a:t>
            </a:r>
          </a:p>
          <a:p>
            <a:pPr marL="1381751" lvl="2" indent="-460584">
              <a:lnSpc>
                <a:spcPts val="4415"/>
              </a:lnSpc>
              <a:buFont typeface="Arial"/>
              <a:buChar char="⚬"/>
            </a:pPr>
            <a:r>
              <a:rPr lang="en-US" sz="3199">
                <a:solidFill>
                  <a:srgbClr val="FFFFFF"/>
                </a:solidFill>
                <a:latin typeface="DM Sans"/>
              </a:rPr>
              <a:t>  Infrastructure Assessment</a:t>
            </a:r>
          </a:p>
          <a:p>
            <a:pPr marL="690876" lvl="1" indent="-345438">
              <a:lnSpc>
                <a:spcPts val="4415"/>
              </a:lnSpc>
              <a:buFont typeface="Arial"/>
              <a:buChar char="•"/>
            </a:pPr>
            <a:r>
              <a:rPr lang="en-US" sz="3199">
                <a:solidFill>
                  <a:srgbClr val="FFFFFF"/>
                </a:solidFill>
                <a:latin typeface="DM Sans"/>
              </a:rPr>
              <a:t>Model Deployment:</a:t>
            </a:r>
          </a:p>
          <a:p>
            <a:pPr marL="1381751" lvl="2" indent="-460584">
              <a:lnSpc>
                <a:spcPts val="4415"/>
              </a:lnSpc>
              <a:buFont typeface="Arial"/>
              <a:buChar char="⚬"/>
            </a:pPr>
            <a:r>
              <a:rPr lang="en-US" sz="3199">
                <a:solidFill>
                  <a:srgbClr val="FFFFFF"/>
                </a:solidFill>
                <a:latin typeface="DM Sans"/>
              </a:rPr>
              <a:t>Development of API</a:t>
            </a:r>
          </a:p>
          <a:p>
            <a:pPr marL="1381751" lvl="2" indent="-460584">
              <a:lnSpc>
                <a:spcPts val="4415"/>
              </a:lnSpc>
              <a:buFont typeface="Arial"/>
              <a:buChar char="⚬"/>
            </a:pPr>
            <a:r>
              <a:rPr lang="en-US" sz="3199">
                <a:solidFill>
                  <a:srgbClr val="FFFFFF"/>
                </a:solidFill>
                <a:latin typeface="DM Sans"/>
              </a:rPr>
              <a:t>Testing</a:t>
            </a:r>
          </a:p>
          <a:p>
            <a:pPr marL="690876" lvl="1" indent="-345438">
              <a:lnSpc>
                <a:spcPts val="4415"/>
              </a:lnSpc>
              <a:buFont typeface="Arial"/>
              <a:buChar char="•"/>
            </a:pPr>
            <a:r>
              <a:rPr lang="en-US" sz="3199">
                <a:solidFill>
                  <a:srgbClr val="FFFFFF"/>
                </a:solidFill>
                <a:latin typeface="DM Sans"/>
              </a:rPr>
              <a:t> Monitoring and Maintenance</a:t>
            </a:r>
          </a:p>
          <a:p>
            <a:pPr marL="1381751" lvl="2" indent="-460584">
              <a:lnSpc>
                <a:spcPts val="4415"/>
              </a:lnSpc>
              <a:buFont typeface="Arial"/>
              <a:buChar char="⚬"/>
            </a:pPr>
            <a:r>
              <a:rPr lang="en-US" sz="3199">
                <a:solidFill>
                  <a:srgbClr val="FFFFFF"/>
                </a:solidFill>
                <a:latin typeface="DM Sans"/>
              </a:rPr>
              <a:t>Performance Monitoring</a:t>
            </a:r>
          </a:p>
          <a:p>
            <a:pPr marL="1381751" lvl="2" indent="-460584">
              <a:lnSpc>
                <a:spcPts val="4415"/>
              </a:lnSpc>
              <a:buFont typeface="Arial"/>
              <a:buChar char="⚬"/>
            </a:pPr>
            <a:r>
              <a:rPr lang="en-US" sz="3199">
                <a:solidFill>
                  <a:srgbClr val="FFFFFF"/>
                </a:solidFill>
                <a:latin typeface="DM Sans"/>
              </a:rPr>
              <a:t>Feedback Loop</a:t>
            </a:r>
          </a:p>
          <a:p>
            <a:pPr marL="690876" lvl="1" indent="-345438">
              <a:lnSpc>
                <a:spcPts val="4415"/>
              </a:lnSpc>
              <a:buFont typeface="Arial"/>
              <a:buChar char="•"/>
            </a:pPr>
            <a:r>
              <a:rPr lang="en-US" sz="3199">
                <a:solidFill>
                  <a:srgbClr val="FFFFFF"/>
                </a:solidFill>
                <a:latin typeface="DM Sans"/>
              </a:rPr>
              <a:t>Ongoing Evaluation and Updates:</a:t>
            </a:r>
          </a:p>
          <a:p>
            <a:pPr marL="1381751" lvl="2" indent="-460584">
              <a:lnSpc>
                <a:spcPts val="4415"/>
              </a:lnSpc>
              <a:buFont typeface="Arial"/>
              <a:buChar char="⚬"/>
            </a:pPr>
            <a:r>
              <a:rPr lang="en-US" sz="3199">
                <a:solidFill>
                  <a:srgbClr val="FFFFFF"/>
                </a:solidFill>
                <a:latin typeface="DM Sans"/>
              </a:rPr>
              <a:t>Regular Reviews</a:t>
            </a:r>
          </a:p>
          <a:p>
            <a:pPr marL="1381751" lvl="2" indent="-460584">
              <a:lnSpc>
                <a:spcPts val="4415"/>
              </a:lnSpc>
              <a:buFont typeface="Arial"/>
              <a:buChar char="⚬"/>
            </a:pPr>
            <a:r>
              <a:rPr lang="en-US" sz="3199">
                <a:solidFill>
                  <a:srgbClr val="FFFFFF"/>
                </a:solidFill>
                <a:latin typeface="DM Sans"/>
              </a:rPr>
              <a:t>Model Retraining</a:t>
            </a:r>
          </a:p>
          <a:p>
            <a:pPr>
              <a:lnSpc>
                <a:spcPts val="3449"/>
              </a:lnSpc>
            </a:pPr>
            <a:endParaRPr lang="en-US" sz="3199">
              <a:solidFill>
                <a:srgbClr val="FFFFFF"/>
              </a:solidFill>
              <a:latin typeface="DM Sans"/>
            </a:endParaRPr>
          </a:p>
        </p:txBody>
      </p:sp>
      <p:sp>
        <p:nvSpPr>
          <p:cNvPr id="4" name="Freeform 4"/>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3">
              <a:alphaModFix amt="29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3">
              <a:alphaModFix amt="29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11743811" y="2693207"/>
            <a:ext cx="4662115" cy="5381951"/>
          </a:xfrm>
          <a:custGeom>
            <a:avLst/>
            <a:gdLst/>
            <a:ahLst/>
            <a:cxnLst/>
            <a:rect l="l" t="t" r="r" b="b"/>
            <a:pathLst>
              <a:path w="4662115" h="5381951">
                <a:moveTo>
                  <a:pt x="0" y="0"/>
                </a:moveTo>
                <a:lnTo>
                  <a:pt x="4662115" y="0"/>
                </a:lnTo>
                <a:lnTo>
                  <a:pt x="4662115" y="5381951"/>
                </a:lnTo>
                <a:lnTo>
                  <a:pt x="0" y="5381951"/>
                </a:lnTo>
                <a:lnTo>
                  <a:pt x="0" y="0"/>
                </a:lnTo>
                <a:close/>
              </a:path>
            </a:pathLst>
          </a:custGeom>
          <a:blipFill>
            <a:blip r:embed="rId5"/>
            <a:stretch>
              <a:fillRect/>
            </a:stretch>
          </a:blipFill>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227600" y="0"/>
            <a:ext cx="6279570" cy="10287000"/>
          </a:xfrm>
          <a:custGeom>
            <a:avLst/>
            <a:gdLst/>
            <a:ahLst/>
            <a:cxnLst/>
            <a:rect l="l" t="t" r="r" b="b"/>
            <a:pathLst>
              <a:path w="6279570" h="10287000">
                <a:moveTo>
                  <a:pt x="0" y="0"/>
                </a:moveTo>
                <a:lnTo>
                  <a:pt x="6279571" y="0"/>
                </a:lnTo>
                <a:lnTo>
                  <a:pt x="6279571" y="10287000"/>
                </a:lnTo>
                <a:lnTo>
                  <a:pt x="0" y="10287000"/>
                </a:lnTo>
                <a:lnTo>
                  <a:pt x="0" y="0"/>
                </a:lnTo>
                <a:close/>
              </a:path>
            </a:pathLst>
          </a:custGeom>
          <a:blipFill>
            <a:blip r:embed="rId3"/>
            <a:stretch>
              <a:fillRect t="-901" r="-11111" b="-901"/>
            </a:stretch>
          </a:blipFill>
        </p:spPr>
        <p:txBody>
          <a:bodyPr/>
          <a:lstStyle/>
          <a:p>
            <a:endParaRPr lang="en-US"/>
          </a:p>
        </p:txBody>
      </p:sp>
      <p:sp>
        <p:nvSpPr>
          <p:cNvPr id="3" name="Freeform 3"/>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4">
              <a:alphaModFix amt="29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4697329" y="6667836"/>
            <a:ext cx="8414387" cy="8414387"/>
          </a:xfrm>
          <a:custGeom>
            <a:avLst/>
            <a:gdLst/>
            <a:ahLst/>
            <a:cxnLst/>
            <a:rect l="l" t="t" r="r" b="b"/>
            <a:pathLst>
              <a:path w="8414387" h="8414387">
                <a:moveTo>
                  <a:pt x="0" y="0"/>
                </a:moveTo>
                <a:lnTo>
                  <a:pt x="8414387" y="0"/>
                </a:lnTo>
                <a:lnTo>
                  <a:pt x="8414387" y="8414387"/>
                </a:lnTo>
                <a:lnTo>
                  <a:pt x="0" y="8414387"/>
                </a:lnTo>
                <a:lnTo>
                  <a:pt x="0" y="0"/>
                </a:lnTo>
                <a:close/>
              </a:path>
            </a:pathLst>
          </a:custGeom>
          <a:blipFill>
            <a:blip r:embed="rId6">
              <a:alphaModFix amt="29000"/>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5" name="Group 5"/>
          <p:cNvGrpSpPr/>
          <p:nvPr/>
        </p:nvGrpSpPr>
        <p:grpSpPr>
          <a:xfrm>
            <a:off x="5520658" y="3240029"/>
            <a:ext cx="1142373" cy="114237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sp>
        <p:nvSpPr>
          <p:cNvPr id="8" name="TextBox 8"/>
          <p:cNvSpPr txBox="1"/>
          <p:nvPr/>
        </p:nvSpPr>
        <p:spPr>
          <a:xfrm>
            <a:off x="6597011" y="1228440"/>
            <a:ext cx="9879016" cy="733425"/>
          </a:xfrm>
          <a:prstGeom prst="rect">
            <a:avLst/>
          </a:prstGeom>
        </p:spPr>
        <p:txBody>
          <a:bodyPr lIns="0" tIns="0" rIns="0" bIns="0" rtlCol="0" anchor="t">
            <a:spAutoFit/>
          </a:bodyPr>
          <a:lstStyle/>
          <a:p>
            <a:pPr marL="0" lvl="0" indent="0" algn="l">
              <a:lnSpc>
                <a:spcPts val="5719"/>
              </a:lnSpc>
              <a:spcBef>
                <a:spcPct val="0"/>
              </a:spcBef>
            </a:pPr>
            <a:r>
              <a:rPr lang="en-US" sz="4766">
                <a:solidFill>
                  <a:srgbClr val="FFFFFF"/>
                </a:solidFill>
                <a:latin typeface="Now Bold"/>
              </a:rPr>
              <a:t>BUSINESS SUGGESTION</a:t>
            </a:r>
          </a:p>
        </p:txBody>
      </p:sp>
      <p:sp>
        <p:nvSpPr>
          <p:cNvPr id="9" name="TextBox 9"/>
          <p:cNvSpPr txBox="1"/>
          <p:nvPr/>
        </p:nvSpPr>
        <p:spPr>
          <a:xfrm>
            <a:off x="6597011" y="2480035"/>
            <a:ext cx="10411913" cy="5518023"/>
          </a:xfrm>
          <a:prstGeom prst="rect">
            <a:avLst/>
          </a:prstGeom>
        </p:spPr>
        <p:txBody>
          <a:bodyPr lIns="0" tIns="0" rIns="0" bIns="0" rtlCol="0" anchor="t">
            <a:spAutoFit/>
          </a:bodyPr>
          <a:lstStyle/>
          <a:p>
            <a:pPr>
              <a:lnSpc>
                <a:spcPts val="4415"/>
              </a:lnSpc>
            </a:pPr>
            <a:endParaRPr/>
          </a:p>
          <a:p>
            <a:pPr marL="690876" lvl="1" indent="-345438">
              <a:lnSpc>
                <a:spcPts val="4415"/>
              </a:lnSpc>
              <a:buFont typeface="Arial"/>
              <a:buChar char="•"/>
            </a:pPr>
            <a:r>
              <a:rPr lang="en-US" sz="3199">
                <a:solidFill>
                  <a:srgbClr val="FFFFFF"/>
                </a:solidFill>
                <a:latin typeface="DM Sans"/>
              </a:rPr>
              <a:t>Early Intervention Strategies</a:t>
            </a:r>
          </a:p>
          <a:p>
            <a:pPr>
              <a:lnSpc>
                <a:spcPts val="4415"/>
              </a:lnSpc>
            </a:pPr>
            <a:endParaRPr lang="en-US" sz="3199">
              <a:solidFill>
                <a:srgbClr val="FFFFFF"/>
              </a:solidFill>
              <a:latin typeface="DM Sans"/>
            </a:endParaRPr>
          </a:p>
          <a:p>
            <a:pPr marL="690876" lvl="1" indent="-345438">
              <a:lnSpc>
                <a:spcPts val="4415"/>
              </a:lnSpc>
              <a:buFont typeface="Arial"/>
              <a:buChar char="•"/>
            </a:pPr>
            <a:r>
              <a:rPr lang="en-US" sz="3199">
                <a:solidFill>
                  <a:srgbClr val="FFFFFF"/>
                </a:solidFill>
                <a:latin typeface="DM Sans"/>
              </a:rPr>
              <a:t>Customized Communication</a:t>
            </a:r>
          </a:p>
          <a:p>
            <a:pPr>
              <a:lnSpc>
                <a:spcPts val="4415"/>
              </a:lnSpc>
            </a:pPr>
            <a:endParaRPr lang="en-US" sz="3199">
              <a:solidFill>
                <a:srgbClr val="FFFFFF"/>
              </a:solidFill>
              <a:latin typeface="DM Sans"/>
            </a:endParaRPr>
          </a:p>
          <a:p>
            <a:pPr marL="690876" lvl="1" indent="-345438">
              <a:lnSpc>
                <a:spcPts val="4415"/>
              </a:lnSpc>
              <a:buFont typeface="Arial"/>
              <a:buChar char="•"/>
            </a:pPr>
            <a:r>
              <a:rPr lang="en-US" sz="3199">
                <a:solidFill>
                  <a:srgbClr val="FFFFFF"/>
                </a:solidFill>
                <a:latin typeface="DM Sans"/>
              </a:rPr>
              <a:t>Credit Limit Adjustments</a:t>
            </a:r>
          </a:p>
          <a:p>
            <a:pPr>
              <a:lnSpc>
                <a:spcPts val="4415"/>
              </a:lnSpc>
            </a:pPr>
            <a:endParaRPr lang="en-US" sz="3199">
              <a:solidFill>
                <a:srgbClr val="FFFFFF"/>
              </a:solidFill>
              <a:latin typeface="DM Sans"/>
            </a:endParaRPr>
          </a:p>
          <a:p>
            <a:pPr marL="690876" lvl="1" indent="-345438">
              <a:lnSpc>
                <a:spcPts val="4415"/>
              </a:lnSpc>
              <a:buFont typeface="Arial"/>
              <a:buChar char="•"/>
            </a:pPr>
            <a:r>
              <a:rPr lang="en-US" sz="3199">
                <a:solidFill>
                  <a:srgbClr val="FFFFFF"/>
                </a:solidFill>
                <a:latin typeface="DM Sans"/>
              </a:rPr>
              <a:t>Financial Literacy Programs</a:t>
            </a:r>
          </a:p>
          <a:p>
            <a:pPr>
              <a:lnSpc>
                <a:spcPts val="4415"/>
              </a:lnSpc>
            </a:pPr>
            <a:endParaRPr lang="en-US" sz="3199">
              <a:solidFill>
                <a:srgbClr val="FFFFFF"/>
              </a:solidFill>
              <a:latin typeface="DM Sans"/>
            </a:endParaRPr>
          </a:p>
          <a:p>
            <a:pPr marL="690876" lvl="1" indent="-345438">
              <a:lnSpc>
                <a:spcPts val="4415"/>
              </a:lnSpc>
              <a:buFont typeface="Arial"/>
              <a:buChar char="•"/>
            </a:pPr>
            <a:r>
              <a:rPr lang="en-US" sz="3199">
                <a:solidFill>
                  <a:srgbClr val="FFFFFF"/>
                </a:solidFill>
                <a:latin typeface="DM Sans"/>
              </a:rPr>
              <a:t>Integration with Customer Service</a:t>
            </a:r>
          </a:p>
        </p:txBody>
      </p:sp>
      <p:sp>
        <p:nvSpPr>
          <p:cNvPr id="10" name="Freeform 10"/>
          <p:cNvSpPr/>
          <p:nvPr/>
        </p:nvSpPr>
        <p:spPr>
          <a:xfrm>
            <a:off x="5725261" y="3453964"/>
            <a:ext cx="733166" cy="714504"/>
          </a:xfrm>
          <a:custGeom>
            <a:avLst/>
            <a:gdLst/>
            <a:ahLst/>
            <a:cxnLst/>
            <a:rect l="l" t="t" r="r" b="b"/>
            <a:pathLst>
              <a:path w="733166" h="714504">
                <a:moveTo>
                  <a:pt x="0" y="0"/>
                </a:moveTo>
                <a:lnTo>
                  <a:pt x="733166" y="0"/>
                </a:lnTo>
                <a:lnTo>
                  <a:pt x="733166" y="714504"/>
                </a:lnTo>
                <a:lnTo>
                  <a:pt x="0" y="71450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1" name="Group 11"/>
          <p:cNvGrpSpPr/>
          <p:nvPr/>
        </p:nvGrpSpPr>
        <p:grpSpPr>
          <a:xfrm>
            <a:off x="5520658" y="5182483"/>
            <a:ext cx="1142373" cy="114237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sp>
        <p:nvSpPr>
          <p:cNvPr id="14" name="Freeform 14"/>
          <p:cNvSpPr/>
          <p:nvPr/>
        </p:nvSpPr>
        <p:spPr>
          <a:xfrm>
            <a:off x="5799040" y="5431446"/>
            <a:ext cx="585607" cy="669613"/>
          </a:xfrm>
          <a:custGeom>
            <a:avLst/>
            <a:gdLst/>
            <a:ahLst/>
            <a:cxnLst/>
            <a:rect l="l" t="t" r="r" b="b"/>
            <a:pathLst>
              <a:path w="585607" h="669613">
                <a:moveTo>
                  <a:pt x="0" y="0"/>
                </a:moveTo>
                <a:lnTo>
                  <a:pt x="585608" y="0"/>
                </a:lnTo>
                <a:lnTo>
                  <a:pt x="585608" y="669613"/>
                </a:lnTo>
                <a:lnTo>
                  <a:pt x="0" y="66961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15" name="Group 15"/>
          <p:cNvGrpSpPr/>
          <p:nvPr/>
        </p:nvGrpSpPr>
        <p:grpSpPr>
          <a:xfrm>
            <a:off x="5520658" y="7125268"/>
            <a:ext cx="1142373" cy="1142373"/>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txBody>
            <a:bodyPr/>
            <a:lstStyle/>
            <a:p>
              <a:endParaRPr lang="en-US"/>
            </a:p>
          </p:txBody>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sp>
        <p:nvSpPr>
          <p:cNvPr id="18" name="Freeform 18"/>
          <p:cNvSpPr/>
          <p:nvPr/>
        </p:nvSpPr>
        <p:spPr>
          <a:xfrm>
            <a:off x="5818393" y="7372606"/>
            <a:ext cx="566255" cy="720926"/>
          </a:xfrm>
          <a:custGeom>
            <a:avLst/>
            <a:gdLst/>
            <a:ahLst/>
            <a:cxnLst/>
            <a:rect l="l" t="t" r="r" b="b"/>
            <a:pathLst>
              <a:path w="566255" h="720926">
                <a:moveTo>
                  <a:pt x="0" y="0"/>
                </a:moveTo>
                <a:lnTo>
                  <a:pt x="566255" y="0"/>
                </a:lnTo>
                <a:lnTo>
                  <a:pt x="566255" y="720926"/>
                </a:lnTo>
                <a:lnTo>
                  <a:pt x="0" y="72092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3860032"/>
          </a:xfrm>
          <a:custGeom>
            <a:avLst/>
            <a:gdLst/>
            <a:ahLst/>
            <a:cxnLst/>
            <a:rect l="l" t="t" r="r" b="b"/>
            <a:pathLst>
              <a:path w="18288000" h="3860032">
                <a:moveTo>
                  <a:pt x="0" y="0"/>
                </a:moveTo>
                <a:lnTo>
                  <a:pt x="18288000" y="0"/>
                </a:lnTo>
                <a:lnTo>
                  <a:pt x="18288000" y="3860032"/>
                </a:lnTo>
                <a:lnTo>
                  <a:pt x="0" y="3860032"/>
                </a:lnTo>
                <a:lnTo>
                  <a:pt x="0" y="0"/>
                </a:lnTo>
                <a:close/>
              </a:path>
            </a:pathLst>
          </a:custGeom>
          <a:blipFill>
            <a:blip r:embed="rId3"/>
            <a:stretch>
              <a:fillRect t="-107827" b="-107827"/>
            </a:stretch>
          </a:blipFill>
        </p:spPr>
        <p:txBody>
          <a:bodyPr/>
          <a:lstStyle/>
          <a:p>
            <a:endParaRPr lang="en-US"/>
          </a:p>
        </p:txBody>
      </p:sp>
      <p:grpSp>
        <p:nvGrpSpPr>
          <p:cNvPr id="3" name="Group 3"/>
          <p:cNvGrpSpPr/>
          <p:nvPr/>
        </p:nvGrpSpPr>
        <p:grpSpPr>
          <a:xfrm>
            <a:off x="1028700" y="0"/>
            <a:ext cx="16230600" cy="10287000"/>
            <a:chOff x="0" y="0"/>
            <a:chExt cx="4274726" cy="2709333"/>
          </a:xfrm>
        </p:grpSpPr>
        <p:sp>
          <p:nvSpPr>
            <p:cNvPr id="4" name="Freeform 4"/>
            <p:cNvSpPr/>
            <p:nvPr/>
          </p:nvSpPr>
          <p:spPr>
            <a:xfrm>
              <a:off x="0" y="0"/>
              <a:ext cx="4274726" cy="2709333"/>
            </a:xfrm>
            <a:custGeom>
              <a:avLst/>
              <a:gdLst/>
              <a:ahLst/>
              <a:cxnLst/>
              <a:rect l="l" t="t" r="r" b="b"/>
              <a:pathLst>
                <a:path w="4274726" h="2709333">
                  <a:moveTo>
                    <a:pt x="0" y="0"/>
                  </a:moveTo>
                  <a:lnTo>
                    <a:pt x="4274726" y="0"/>
                  </a:lnTo>
                  <a:lnTo>
                    <a:pt x="4274726" y="2709333"/>
                  </a:lnTo>
                  <a:lnTo>
                    <a:pt x="0" y="2709333"/>
                  </a:lnTo>
                  <a:close/>
                </a:path>
              </a:pathLst>
            </a:custGeom>
            <a:solidFill>
              <a:srgbClr val="051D40">
                <a:alpha val="74902"/>
              </a:srgbClr>
            </a:solidFill>
          </p:spPr>
          <p:txBody>
            <a:bodyPr/>
            <a:lstStyle/>
            <a:p>
              <a:endParaRPr lang="en-US"/>
            </a:p>
          </p:txBody>
        </p:sp>
        <p:sp>
          <p:nvSpPr>
            <p:cNvPr id="5" name="TextBox 5"/>
            <p:cNvSpPr txBox="1"/>
            <p:nvPr/>
          </p:nvSpPr>
          <p:spPr>
            <a:xfrm>
              <a:off x="0" y="-38100"/>
              <a:ext cx="4274726" cy="2747433"/>
            </a:xfrm>
            <a:prstGeom prst="rect">
              <a:avLst/>
            </a:prstGeom>
          </p:spPr>
          <p:txBody>
            <a:bodyPr lIns="50800" tIns="50800" rIns="50800" bIns="50800" rtlCol="0" anchor="ctr"/>
            <a:lstStyle/>
            <a:p>
              <a:pPr algn="ctr">
                <a:lnSpc>
                  <a:spcPts val="2605"/>
                </a:lnSpc>
              </a:pPr>
              <a:endParaRPr/>
            </a:p>
          </p:txBody>
        </p:sp>
      </p:grpSp>
      <p:sp>
        <p:nvSpPr>
          <p:cNvPr id="6" name="TextBox 6"/>
          <p:cNvSpPr txBox="1"/>
          <p:nvPr/>
        </p:nvSpPr>
        <p:spPr>
          <a:xfrm>
            <a:off x="5021151" y="2372600"/>
            <a:ext cx="8245699" cy="719138"/>
          </a:xfrm>
          <a:prstGeom prst="rect">
            <a:avLst/>
          </a:prstGeom>
        </p:spPr>
        <p:txBody>
          <a:bodyPr lIns="0" tIns="0" rIns="0" bIns="0" rtlCol="0" anchor="t">
            <a:spAutoFit/>
          </a:bodyPr>
          <a:lstStyle/>
          <a:p>
            <a:pPr marL="0" lvl="0" indent="0" algn="ctr">
              <a:lnSpc>
                <a:spcPts val="5687"/>
              </a:lnSpc>
              <a:spcBef>
                <a:spcPct val="0"/>
              </a:spcBef>
            </a:pPr>
            <a:r>
              <a:rPr lang="en-US" sz="4739">
                <a:solidFill>
                  <a:srgbClr val="FFFFFF"/>
                </a:solidFill>
                <a:latin typeface="Now Bold"/>
              </a:rPr>
              <a:t>CONCLUSION</a:t>
            </a:r>
          </a:p>
        </p:txBody>
      </p:sp>
      <p:sp>
        <p:nvSpPr>
          <p:cNvPr id="7" name="TextBox 7"/>
          <p:cNvSpPr txBox="1"/>
          <p:nvPr/>
        </p:nvSpPr>
        <p:spPr>
          <a:xfrm>
            <a:off x="1028700" y="3793357"/>
            <a:ext cx="16230600" cy="5518023"/>
          </a:xfrm>
          <a:prstGeom prst="rect">
            <a:avLst/>
          </a:prstGeom>
        </p:spPr>
        <p:txBody>
          <a:bodyPr lIns="0" tIns="0" rIns="0" bIns="0" rtlCol="0" anchor="t">
            <a:spAutoFit/>
          </a:bodyPr>
          <a:lstStyle/>
          <a:p>
            <a:pPr algn="just">
              <a:lnSpc>
                <a:spcPts val="4415"/>
              </a:lnSpc>
            </a:pPr>
            <a:endParaRPr/>
          </a:p>
          <a:p>
            <a:pPr marL="690879" lvl="1" indent="-345439" algn="just">
              <a:lnSpc>
                <a:spcPts val="4415"/>
              </a:lnSpc>
              <a:buFont typeface="Arial"/>
              <a:buChar char="•"/>
            </a:pPr>
            <a:r>
              <a:rPr lang="en-US" sz="3199">
                <a:solidFill>
                  <a:srgbClr val="FFFFFF"/>
                </a:solidFill>
                <a:latin typeface="DM Sans"/>
              </a:rPr>
              <a:t>Comprehensive analysis of credit card dataset:</a:t>
            </a:r>
          </a:p>
          <a:p>
            <a:pPr marL="1381758" lvl="2" indent="-460586" algn="just">
              <a:lnSpc>
                <a:spcPts val="4415"/>
              </a:lnSpc>
              <a:buFont typeface="Arial"/>
              <a:buChar char="⚬"/>
            </a:pPr>
            <a:r>
              <a:rPr lang="en-US" sz="3199">
                <a:solidFill>
                  <a:srgbClr val="FFFFFF"/>
                </a:solidFill>
                <a:latin typeface="DM Sans"/>
              </a:rPr>
              <a:t>Unveiled valuable insights into customer behavior and credit risk.</a:t>
            </a:r>
          </a:p>
          <a:p>
            <a:pPr marL="690879" lvl="1" indent="-345439" algn="just">
              <a:lnSpc>
                <a:spcPts val="4415"/>
              </a:lnSpc>
              <a:buFont typeface="Arial"/>
              <a:buChar char="•"/>
            </a:pPr>
            <a:r>
              <a:rPr lang="en-US" sz="3199">
                <a:solidFill>
                  <a:srgbClr val="FFFFFF"/>
                </a:solidFill>
                <a:latin typeface="DM Sans"/>
              </a:rPr>
              <a:t>Successful model competition:</a:t>
            </a:r>
          </a:p>
          <a:p>
            <a:pPr marL="1381758" lvl="2" indent="-460586" algn="just">
              <a:lnSpc>
                <a:spcPts val="4415"/>
              </a:lnSpc>
              <a:buFont typeface="Arial"/>
              <a:buChar char="⚬"/>
            </a:pPr>
            <a:r>
              <a:rPr lang="en-US" sz="3199">
                <a:solidFill>
                  <a:srgbClr val="FFFFFF"/>
                </a:solidFill>
                <a:latin typeface="DM Sans"/>
              </a:rPr>
              <a:t>AdaBooster emerged as the leading model.</a:t>
            </a:r>
          </a:p>
          <a:p>
            <a:pPr marL="1381758" lvl="2" indent="-460586" algn="just">
              <a:lnSpc>
                <a:spcPts val="4415"/>
              </a:lnSpc>
              <a:buFont typeface="Arial"/>
              <a:buChar char="⚬"/>
            </a:pPr>
            <a:r>
              <a:rPr lang="en-US" sz="3199">
                <a:solidFill>
                  <a:srgbClr val="FFFFFF"/>
                </a:solidFill>
                <a:latin typeface="DM Sans"/>
              </a:rPr>
              <a:t>Paves the path for innovative risk management strategies.</a:t>
            </a:r>
          </a:p>
          <a:p>
            <a:pPr marL="690879" lvl="1" indent="-345439" algn="just">
              <a:lnSpc>
                <a:spcPts val="4415"/>
              </a:lnSpc>
              <a:buFont typeface="Arial"/>
              <a:buChar char="•"/>
            </a:pPr>
            <a:r>
              <a:rPr lang="en-US" sz="3199">
                <a:solidFill>
                  <a:srgbClr val="FFFFFF"/>
                </a:solidFill>
                <a:latin typeface="DM Sans"/>
              </a:rPr>
              <a:t>Future prospects:</a:t>
            </a:r>
          </a:p>
          <a:p>
            <a:pPr marL="1381758" lvl="2" indent="-460586" algn="just">
              <a:lnSpc>
                <a:spcPts val="4415"/>
              </a:lnSpc>
              <a:spcBef>
                <a:spcPct val="0"/>
              </a:spcBef>
              <a:buFont typeface="Arial"/>
              <a:buChar char="⚬"/>
            </a:pPr>
            <a:r>
              <a:rPr lang="en-US" sz="3199">
                <a:solidFill>
                  <a:srgbClr val="FFFFFF"/>
                </a:solidFill>
                <a:latin typeface="DM Sans"/>
              </a:rPr>
              <a:t>Embracing data-driven decision-making in finance.</a:t>
            </a:r>
          </a:p>
          <a:p>
            <a:pPr marL="1381758" lvl="2" indent="-460586" algn="just">
              <a:lnSpc>
                <a:spcPts val="4415"/>
              </a:lnSpc>
              <a:spcBef>
                <a:spcPct val="0"/>
              </a:spcBef>
              <a:buFont typeface="Arial"/>
              <a:buChar char="⚬"/>
            </a:pPr>
            <a:r>
              <a:rPr lang="en-US" sz="3199" u="none" strike="noStrike">
                <a:solidFill>
                  <a:srgbClr val="FFFFFF"/>
                </a:solidFill>
                <a:latin typeface="DM Sans"/>
              </a:rPr>
              <a:t>Opportunities for implementing advanced risk management techniques.</a:t>
            </a:r>
          </a:p>
          <a:p>
            <a:pPr marL="0" lvl="0" indent="0" algn="just">
              <a:lnSpc>
                <a:spcPts val="4415"/>
              </a:lnSpc>
              <a:spcBef>
                <a:spcPct val="0"/>
              </a:spcBef>
            </a:pPr>
            <a:endParaRPr lang="en-US" sz="3199" u="none" strike="noStrike">
              <a:solidFill>
                <a:srgbClr val="FFFFFF"/>
              </a:solidFill>
              <a:latin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6683520" y="1590911"/>
            <a:ext cx="2651835" cy="2651835"/>
          </a:xfrm>
          <a:custGeom>
            <a:avLst/>
            <a:gdLst/>
            <a:ahLst/>
            <a:cxnLst/>
            <a:rect l="l" t="t" r="r" b="b"/>
            <a:pathLst>
              <a:path w="2651835" h="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0637321" y="2636321"/>
            <a:ext cx="7650679" cy="7650679"/>
            <a:chOff x="0" y="0"/>
            <a:chExt cx="3331210" cy="3331210"/>
          </a:xfrm>
        </p:grpSpPr>
        <p:sp>
          <p:nvSpPr>
            <p:cNvPr id="4" name="Freeform 4"/>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blipFill>
              <a:blip r:embed="rId4"/>
              <a:stretch>
                <a:fillRect l="-25000" r="-25000"/>
              </a:stretch>
            </a:blipFill>
          </p:spPr>
          <p:txBody>
            <a:bodyPr/>
            <a:lstStyle/>
            <a:p>
              <a:endParaRPr lang="en-US"/>
            </a:p>
          </p:txBody>
        </p:sp>
      </p:grpSp>
      <p:sp>
        <p:nvSpPr>
          <p:cNvPr id="5" name="TextBox 5"/>
          <p:cNvSpPr txBox="1"/>
          <p:nvPr/>
        </p:nvSpPr>
        <p:spPr>
          <a:xfrm>
            <a:off x="2255514" y="5730689"/>
            <a:ext cx="9364819" cy="617560"/>
          </a:xfrm>
          <a:prstGeom prst="rect">
            <a:avLst/>
          </a:prstGeom>
        </p:spPr>
        <p:txBody>
          <a:bodyPr lIns="0" tIns="0" rIns="0" bIns="0" rtlCol="0" anchor="t">
            <a:spAutoFit/>
          </a:bodyPr>
          <a:lstStyle/>
          <a:p>
            <a:pPr marL="0" lvl="0" indent="0" algn="l">
              <a:lnSpc>
                <a:spcPts val="5099"/>
              </a:lnSpc>
              <a:spcBef>
                <a:spcPct val="0"/>
              </a:spcBef>
            </a:pPr>
            <a:r>
              <a:rPr lang="en-US" sz="3695">
                <a:solidFill>
                  <a:srgbClr val="4BD1FB"/>
                </a:solidFill>
                <a:latin typeface="DM Sans Bold"/>
              </a:rPr>
              <a:t>Let us know if you have any questions!</a:t>
            </a:r>
          </a:p>
        </p:txBody>
      </p:sp>
      <p:sp>
        <p:nvSpPr>
          <p:cNvPr id="6" name="TextBox 6"/>
          <p:cNvSpPr txBox="1"/>
          <p:nvPr/>
        </p:nvSpPr>
        <p:spPr>
          <a:xfrm>
            <a:off x="2255514" y="4412251"/>
            <a:ext cx="10434893" cy="1393681"/>
          </a:xfrm>
          <a:prstGeom prst="rect">
            <a:avLst/>
          </a:prstGeom>
        </p:spPr>
        <p:txBody>
          <a:bodyPr lIns="0" tIns="0" rIns="0" bIns="0" rtlCol="0" anchor="t">
            <a:spAutoFit/>
          </a:bodyPr>
          <a:lstStyle/>
          <a:p>
            <a:pPr marL="0" lvl="0" indent="0">
              <a:lnSpc>
                <a:spcPts val="11382"/>
              </a:lnSpc>
            </a:pPr>
            <a:r>
              <a:rPr lang="en-US" sz="8130" spc="495">
                <a:solidFill>
                  <a:srgbClr val="FFFFFF"/>
                </a:solidFill>
                <a:latin typeface="Now Bold"/>
              </a:rPr>
              <a:t>THANK YOU</a:t>
            </a:r>
          </a:p>
        </p:txBody>
      </p:sp>
      <p:sp>
        <p:nvSpPr>
          <p:cNvPr id="7" name="Freeform 7"/>
          <p:cNvSpPr/>
          <p:nvPr/>
        </p:nvSpPr>
        <p:spPr>
          <a:xfrm>
            <a:off x="2255514" y="3407372"/>
            <a:ext cx="720510" cy="835374"/>
          </a:xfrm>
          <a:custGeom>
            <a:avLst/>
            <a:gdLst/>
            <a:ahLst/>
            <a:cxnLst/>
            <a:rect l="l" t="t" r="r" b="b"/>
            <a:pathLst>
              <a:path w="720510" h="835374">
                <a:moveTo>
                  <a:pt x="0" y="0"/>
                </a:moveTo>
                <a:lnTo>
                  <a:pt x="720510" y="0"/>
                </a:lnTo>
                <a:lnTo>
                  <a:pt x="720510" y="835374"/>
                </a:lnTo>
                <a:lnTo>
                  <a:pt x="0" y="8353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789475" y="-570381"/>
            <a:ext cx="2651835" cy="2651835"/>
          </a:xfrm>
          <a:custGeom>
            <a:avLst/>
            <a:gdLst/>
            <a:ahLst/>
            <a:cxnLst/>
            <a:rect l="l" t="t" r="r" b="b"/>
            <a:pathLst>
              <a:path w="2651835" h="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498945" y="8550101"/>
            <a:ext cx="4557028" cy="4557028"/>
          </a:xfrm>
          <a:custGeom>
            <a:avLst/>
            <a:gdLst/>
            <a:ahLst/>
            <a:cxnLst/>
            <a:rect l="l" t="t" r="r" b="b"/>
            <a:pathLst>
              <a:path w="4557028" h="4557028">
                <a:moveTo>
                  <a:pt x="0" y="0"/>
                </a:moveTo>
                <a:lnTo>
                  <a:pt x="4557027" y="0"/>
                </a:lnTo>
                <a:lnTo>
                  <a:pt x="4557027" y="4557028"/>
                </a:lnTo>
                <a:lnTo>
                  <a:pt x="0" y="45570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9986702" y="-1906870"/>
            <a:ext cx="9830244" cy="9830244"/>
          </a:xfrm>
          <a:custGeom>
            <a:avLst/>
            <a:gdLst/>
            <a:ahLst/>
            <a:cxnLst/>
            <a:rect l="l" t="t" r="r" b="b"/>
            <a:pathLst>
              <a:path w="9830244" h="9830244">
                <a:moveTo>
                  <a:pt x="0" y="0"/>
                </a:moveTo>
                <a:lnTo>
                  <a:pt x="9830243" y="0"/>
                </a:lnTo>
                <a:lnTo>
                  <a:pt x="9830243" y="9830243"/>
                </a:lnTo>
                <a:lnTo>
                  <a:pt x="0" y="98302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0651389" y="-2208895"/>
            <a:ext cx="9398182" cy="9398145"/>
            <a:chOff x="0" y="0"/>
            <a:chExt cx="6350000" cy="6349975"/>
          </a:xfrm>
        </p:grpSpPr>
        <p:sp>
          <p:nvSpPr>
            <p:cNvPr id="5" name="Freeform 5"/>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t="-25047" b="-25047"/>
              </a:stretch>
            </a:blipFill>
          </p:spPr>
          <p:txBody>
            <a:bodyPr/>
            <a:lstStyle/>
            <a:p>
              <a:endParaRPr lang="en-US"/>
            </a:p>
          </p:txBody>
        </p:sp>
      </p:grpSp>
      <p:grpSp>
        <p:nvGrpSpPr>
          <p:cNvPr id="6" name="Group 6"/>
          <p:cNvGrpSpPr/>
          <p:nvPr/>
        </p:nvGrpSpPr>
        <p:grpSpPr>
          <a:xfrm>
            <a:off x="3588439" y="8897507"/>
            <a:ext cx="780406" cy="78040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B5F8">
                    <a:alpha val="100000"/>
                  </a:srgbClr>
                </a:gs>
                <a:gs pos="50000">
                  <a:srgbClr val="00B5F8">
                    <a:alpha val="100000"/>
                  </a:srgbClr>
                </a:gs>
                <a:gs pos="100000">
                  <a:srgbClr val="2B5DFF">
                    <a:alpha val="100000"/>
                  </a:srgbClr>
                </a:gs>
              </a:gsLst>
              <a:path path="circle">
                <a:fillToRect r="100000" b="100000"/>
              </a:path>
              <a:tileRect l="-100000" t="-100000"/>
            </a:gradFill>
          </p:spPr>
          <p:txBody>
            <a:bodyPr/>
            <a:lstStyle/>
            <a:p>
              <a:endParaRPr lang="en-US"/>
            </a:p>
          </p:txBody>
        </p:sp>
        <p:sp>
          <p:nvSpPr>
            <p:cNvPr id="8" name="TextBox 8"/>
            <p:cNvSpPr txBox="1"/>
            <p:nvPr/>
          </p:nvSpPr>
          <p:spPr>
            <a:xfrm>
              <a:off x="76200" y="0"/>
              <a:ext cx="660400" cy="736600"/>
            </a:xfrm>
            <a:prstGeom prst="rect">
              <a:avLst/>
            </a:prstGeom>
          </p:spPr>
          <p:txBody>
            <a:bodyPr lIns="50800" tIns="50800" rIns="50800" bIns="50800" rtlCol="0" anchor="ctr"/>
            <a:lstStyle/>
            <a:p>
              <a:pPr algn="ctr">
                <a:lnSpc>
                  <a:spcPts val="3749"/>
                </a:lnSpc>
              </a:pPr>
              <a:endParaRPr/>
            </a:p>
          </p:txBody>
        </p:sp>
      </p:grpSp>
      <p:sp>
        <p:nvSpPr>
          <p:cNvPr id="9" name="TextBox 9"/>
          <p:cNvSpPr txBox="1"/>
          <p:nvPr/>
        </p:nvSpPr>
        <p:spPr>
          <a:xfrm>
            <a:off x="716725" y="2240978"/>
            <a:ext cx="8944398" cy="1003902"/>
          </a:xfrm>
          <a:prstGeom prst="rect">
            <a:avLst/>
          </a:prstGeom>
        </p:spPr>
        <p:txBody>
          <a:bodyPr lIns="0" tIns="0" rIns="0" bIns="0" rtlCol="0" anchor="t">
            <a:spAutoFit/>
          </a:bodyPr>
          <a:lstStyle/>
          <a:p>
            <a:pPr marL="0" lvl="0" indent="0">
              <a:lnSpc>
                <a:spcPts val="7870"/>
              </a:lnSpc>
              <a:spcBef>
                <a:spcPct val="0"/>
              </a:spcBef>
            </a:pPr>
            <a:r>
              <a:rPr lang="en-US" sz="6558">
                <a:solidFill>
                  <a:srgbClr val="FFFFFF"/>
                </a:solidFill>
                <a:latin typeface="Now Bold"/>
              </a:rPr>
              <a:t>BUSINESS PROPOSAL</a:t>
            </a:r>
          </a:p>
        </p:txBody>
      </p:sp>
      <p:grpSp>
        <p:nvGrpSpPr>
          <p:cNvPr id="10" name="Group 10"/>
          <p:cNvGrpSpPr/>
          <p:nvPr/>
        </p:nvGrpSpPr>
        <p:grpSpPr>
          <a:xfrm>
            <a:off x="15582958" y="8159898"/>
            <a:ext cx="780406" cy="78040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B5F8">
                    <a:alpha val="100000"/>
                  </a:srgbClr>
                </a:gs>
                <a:gs pos="50000">
                  <a:srgbClr val="00B5F8">
                    <a:alpha val="100000"/>
                  </a:srgbClr>
                </a:gs>
                <a:gs pos="100000">
                  <a:srgbClr val="2B5DFF">
                    <a:alpha val="100000"/>
                  </a:srgbClr>
                </a:gs>
              </a:gsLst>
              <a:path path="circle">
                <a:fillToRect r="100000" b="100000"/>
              </a:path>
              <a:tileRect l="-100000" t="-100000"/>
            </a:gradFill>
          </p:spPr>
          <p:txBody>
            <a:bodyPr/>
            <a:lstStyle/>
            <a:p>
              <a:endParaRPr lang="en-US"/>
            </a:p>
          </p:txBody>
        </p:sp>
        <p:sp>
          <p:nvSpPr>
            <p:cNvPr id="12" name="TextBox 12"/>
            <p:cNvSpPr txBox="1"/>
            <p:nvPr/>
          </p:nvSpPr>
          <p:spPr>
            <a:xfrm>
              <a:off x="76200" y="0"/>
              <a:ext cx="660400" cy="736600"/>
            </a:xfrm>
            <a:prstGeom prst="rect">
              <a:avLst/>
            </a:prstGeom>
          </p:spPr>
          <p:txBody>
            <a:bodyPr lIns="50800" tIns="50800" rIns="50800" bIns="50800" rtlCol="0" anchor="ctr"/>
            <a:lstStyle/>
            <a:p>
              <a:pPr algn="ctr">
                <a:lnSpc>
                  <a:spcPts val="3749"/>
                </a:lnSpc>
              </a:pPr>
              <a:endParaRPr/>
            </a:p>
          </p:txBody>
        </p:sp>
      </p:grpSp>
      <p:sp>
        <p:nvSpPr>
          <p:cNvPr id="13" name="TextBox 13"/>
          <p:cNvSpPr txBox="1"/>
          <p:nvPr/>
        </p:nvSpPr>
        <p:spPr>
          <a:xfrm>
            <a:off x="1028700" y="4522808"/>
            <a:ext cx="8320448" cy="1860316"/>
          </a:xfrm>
          <a:prstGeom prst="rect">
            <a:avLst/>
          </a:prstGeom>
        </p:spPr>
        <p:txBody>
          <a:bodyPr lIns="0" tIns="0" rIns="0" bIns="0" rtlCol="0" anchor="t">
            <a:spAutoFit/>
          </a:bodyPr>
          <a:lstStyle/>
          <a:p>
            <a:pPr marL="781848" lvl="1" indent="-390924" algn="just">
              <a:lnSpc>
                <a:spcPts val="4997"/>
              </a:lnSpc>
              <a:buFont typeface="Arial"/>
              <a:buChar char="•"/>
            </a:pPr>
            <a:r>
              <a:rPr lang="en-US" sz="3621">
                <a:solidFill>
                  <a:srgbClr val="FFFFFF"/>
                </a:solidFill>
                <a:latin typeface="DM Sans"/>
              </a:rPr>
              <a:t>Mitigate Credit Card Default Risk</a:t>
            </a:r>
          </a:p>
          <a:p>
            <a:pPr marL="781848" lvl="1" indent="-390924" algn="just">
              <a:lnSpc>
                <a:spcPts val="4997"/>
              </a:lnSpc>
              <a:buFont typeface="Arial"/>
              <a:buChar char="•"/>
            </a:pPr>
            <a:r>
              <a:rPr lang="en-US" sz="3621">
                <a:solidFill>
                  <a:srgbClr val="FFFFFF"/>
                </a:solidFill>
                <a:latin typeface="DM Sans"/>
              </a:rPr>
              <a:t>Drive Sustainable Growth</a:t>
            </a:r>
          </a:p>
          <a:p>
            <a:pPr marL="781848" lvl="1" indent="-390924" algn="just">
              <a:lnSpc>
                <a:spcPts val="4997"/>
              </a:lnSpc>
              <a:buFont typeface="Arial"/>
              <a:buChar char="•"/>
            </a:pPr>
            <a:r>
              <a:rPr lang="en-US" sz="3621">
                <a:solidFill>
                  <a:srgbClr val="FFFFFF"/>
                </a:solidFill>
                <a:latin typeface="DM Sans"/>
              </a:rPr>
              <a:t>Leverage ML Expertise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1001673" y="4586506"/>
            <a:ext cx="4432959" cy="1427059"/>
            <a:chOff x="0" y="0"/>
            <a:chExt cx="4289760" cy="1380960"/>
          </a:xfrm>
        </p:grpSpPr>
        <p:sp>
          <p:nvSpPr>
            <p:cNvPr id="3" name="Freeform 3"/>
            <p:cNvSpPr/>
            <p:nvPr/>
          </p:nvSpPr>
          <p:spPr>
            <a:xfrm>
              <a:off x="0" y="0"/>
              <a:ext cx="4289806" cy="1380998"/>
            </a:xfrm>
            <a:custGeom>
              <a:avLst/>
              <a:gdLst/>
              <a:ahLst/>
              <a:cxnLst/>
              <a:rect l="l" t="t" r="r" b="b"/>
              <a:pathLst>
                <a:path w="4289806" h="1380998">
                  <a:moveTo>
                    <a:pt x="4013454" y="876173"/>
                  </a:moveTo>
                  <a:lnTo>
                    <a:pt x="3530854" y="0"/>
                  </a:lnTo>
                  <a:lnTo>
                    <a:pt x="758825" y="0"/>
                  </a:lnTo>
                  <a:lnTo>
                    <a:pt x="279400" y="876173"/>
                  </a:lnTo>
                  <a:lnTo>
                    <a:pt x="0" y="1380998"/>
                  </a:lnTo>
                  <a:lnTo>
                    <a:pt x="4289806" y="1380998"/>
                  </a:lnTo>
                  <a:lnTo>
                    <a:pt x="4013454" y="876173"/>
                  </a:lnTo>
                  <a:close/>
                </a:path>
              </a:pathLst>
            </a:custGeom>
            <a:solidFill>
              <a:srgbClr val="4BD1FB"/>
            </a:solidFill>
          </p:spPr>
          <p:txBody>
            <a:bodyPr/>
            <a:lstStyle/>
            <a:p>
              <a:endParaRPr lang="en-US"/>
            </a:p>
          </p:txBody>
        </p:sp>
      </p:grpSp>
      <p:grpSp>
        <p:nvGrpSpPr>
          <p:cNvPr id="4" name="Group 4"/>
          <p:cNvGrpSpPr/>
          <p:nvPr/>
        </p:nvGrpSpPr>
        <p:grpSpPr>
          <a:xfrm>
            <a:off x="11834992" y="1873011"/>
            <a:ext cx="2769297" cy="2611562"/>
            <a:chOff x="0" y="0"/>
            <a:chExt cx="2679840" cy="2527200"/>
          </a:xfrm>
        </p:grpSpPr>
        <p:sp>
          <p:nvSpPr>
            <p:cNvPr id="5" name="Freeform 5"/>
            <p:cNvSpPr/>
            <p:nvPr/>
          </p:nvSpPr>
          <p:spPr>
            <a:xfrm>
              <a:off x="0" y="0"/>
              <a:ext cx="2679827" cy="2527173"/>
            </a:xfrm>
            <a:custGeom>
              <a:avLst/>
              <a:gdLst/>
              <a:ahLst/>
              <a:cxnLst/>
              <a:rect l="l" t="t" r="r" b="b"/>
              <a:pathLst>
                <a:path w="2679827" h="2527173">
                  <a:moveTo>
                    <a:pt x="1343152" y="0"/>
                  </a:moveTo>
                  <a:lnTo>
                    <a:pt x="0" y="2527173"/>
                  </a:lnTo>
                  <a:lnTo>
                    <a:pt x="2679827" y="2527173"/>
                  </a:lnTo>
                  <a:lnTo>
                    <a:pt x="1343152" y="0"/>
                  </a:lnTo>
                  <a:close/>
                </a:path>
              </a:pathLst>
            </a:custGeom>
            <a:solidFill>
              <a:srgbClr val="CFF4FF"/>
            </a:solidFill>
          </p:spPr>
          <p:txBody>
            <a:bodyPr/>
            <a:lstStyle/>
            <a:p>
              <a:endParaRPr lang="en-US"/>
            </a:p>
          </p:txBody>
        </p:sp>
      </p:grpSp>
      <p:grpSp>
        <p:nvGrpSpPr>
          <p:cNvPr id="6" name="Group 6"/>
          <p:cNvGrpSpPr/>
          <p:nvPr/>
        </p:nvGrpSpPr>
        <p:grpSpPr>
          <a:xfrm>
            <a:off x="9154979" y="7686899"/>
            <a:ext cx="8123371" cy="1571401"/>
            <a:chOff x="0" y="0"/>
            <a:chExt cx="7860960" cy="1520640"/>
          </a:xfrm>
        </p:grpSpPr>
        <p:sp>
          <p:nvSpPr>
            <p:cNvPr id="7" name="Freeform 7"/>
            <p:cNvSpPr/>
            <p:nvPr/>
          </p:nvSpPr>
          <p:spPr>
            <a:xfrm>
              <a:off x="0" y="0"/>
              <a:ext cx="7860919" cy="1520698"/>
            </a:xfrm>
            <a:custGeom>
              <a:avLst/>
              <a:gdLst/>
              <a:ahLst/>
              <a:cxnLst/>
              <a:rect l="l" t="t" r="r" b="b"/>
              <a:pathLst>
                <a:path w="7860919" h="1520698">
                  <a:moveTo>
                    <a:pt x="879475" y="0"/>
                  </a:moveTo>
                  <a:lnTo>
                    <a:pt x="0" y="1520698"/>
                  </a:lnTo>
                  <a:lnTo>
                    <a:pt x="3933698" y="1520698"/>
                  </a:lnTo>
                  <a:lnTo>
                    <a:pt x="7860919" y="1520698"/>
                  </a:lnTo>
                  <a:lnTo>
                    <a:pt x="6981571" y="0"/>
                  </a:lnTo>
                  <a:lnTo>
                    <a:pt x="879475" y="0"/>
                  </a:lnTo>
                  <a:close/>
                </a:path>
              </a:pathLst>
            </a:custGeom>
            <a:solidFill>
              <a:srgbClr val="0071C9"/>
            </a:solidFill>
          </p:spPr>
          <p:txBody>
            <a:bodyPr/>
            <a:lstStyle/>
            <a:p>
              <a:endParaRPr lang="en-US"/>
            </a:p>
          </p:txBody>
        </p:sp>
      </p:grpSp>
      <p:grpSp>
        <p:nvGrpSpPr>
          <p:cNvPr id="8" name="Group 8"/>
          <p:cNvGrpSpPr/>
          <p:nvPr/>
        </p:nvGrpSpPr>
        <p:grpSpPr>
          <a:xfrm>
            <a:off x="10135617" y="6131866"/>
            <a:ext cx="6168048" cy="1424082"/>
            <a:chOff x="0" y="0"/>
            <a:chExt cx="5968800" cy="1378080"/>
          </a:xfrm>
        </p:grpSpPr>
        <p:sp>
          <p:nvSpPr>
            <p:cNvPr id="9" name="Freeform 9"/>
            <p:cNvSpPr/>
            <p:nvPr/>
          </p:nvSpPr>
          <p:spPr>
            <a:xfrm>
              <a:off x="0" y="0"/>
              <a:ext cx="5968746" cy="1378077"/>
            </a:xfrm>
            <a:custGeom>
              <a:avLst/>
              <a:gdLst/>
              <a:ahLst/>
              <a:cxnLst/>
              <a:rect l="l" t="t" r="r" b="b"/>
              <a:pathLst>
                <a:path w="5968746" h="1378077">
                  <a:moveTo>
                    <a:pt x="5194173" y="0"/>
                  </a:moveTo>
                  <a:lnTo>
                    <a:pt x="774700" y="0"/>
                  </a:lnTo>
                  <a:lnTo>
                    <a:pt x="0" y="1378077"/>
                  </a:lnTo>
                  <a:lnTo>
                    <a:pt x="5968746" y="1378077"/>
                  </a:lnTo>
                  <a:lnTo>
                    <a:pt x="5194173" y="0"/>
                  </a:lnTo>
                  <a:close/>
                </a:path>
              </a:pathLst>
            </a:custGeom>
            <a:solidFill>
              <a:srgbClr val="56AEFF"/>
            </a:solidFill>
          </p:spPr>
          <p:txBody>
            <a:bodyPr/>
            <a:lstStyle/>
            <a:p>
              <a:endParaRPr lang="en-US"/>
            </a:p>
          </p:txBody>
        </p:sp>
      </p:grpSp>
      <p:sp>
        <p:nvSpPr>
          <p:cNvPr id="10" name="Freeform 10"/>
          <p:cNvSpPr/>
          <p:nvPr/>
        </p:nvSpPr>
        <p:spPr>
          <a:xfrm>
            <a:off x="12576362" y="4699474"/>
            <a:ext cx="1137117" cy="1137117"/>
          </a:xfrm>
          <a:custGeom>
            <a:avLst/>
            <a:gdLst/>
            <a:ahLst/>
            <a:cxnLst/>
            <a:rect l="l" t="t" r="r" b="b"/>
            <a:pathLst>
              <a:path w="1137117" h="1137117">
                <a:moveTo>
                  <a:pt x="0" y="0"/>
                </a:moveTo>
                <a:lnTo>
                  <a:pt x="1137117" y="0"/>
                </a:lnTo>
                <a:lnTo>
                  <a:pt x="1137117" y="1137117"/>
                </a:lnTo>
                <a:lnTo>
                  <a:pt x="0" y="11371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Freeform 11"/>
          <p:cNvSpPr/>
          <p:nvPr/>
        </p:nvSpPr>
        <p:spPr>
          <a:xfrm>
            <a:off x="12576362" y="6363602"/>
            <a:ext cx="1280605" cy="973260"/>
          </a:xfrm>
          <a:custGeom>
            <a:avLst/>
            <a:gdLst/>
            <a:ahLst/>
            <a:cxnLst/>
            <a:rect l="l" t="t" r="r" b="b"/>
            <a:pathLst>
              <a:path w="1280605" h="973260">
                <a:moveTo>
                  <a:pt x="0" y="0"/>
                </a:moveTo>
                <a:lnTo>
                  <a:pt x="1280605" y="0"/>
                </a:lnTo>
                <a:lnTo>
                  <a:pt x="1280605" y="973260"/>
                </a:lnTo>
                <a:lnTo>
                  <a:pt x="0" y="9732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Freeform 12"/>
          <p:cNvSpPr/>
          <p:nvPr/>
        </p:nvSpPr>
        <p:spPr>
          <a:xfrm>
            <a:off x="12453973" y="7852312"/>
            <a:ext cx="1525382" cy="1240575"/>
          </a:xfrm>
          <a:custGeom>
            <a:avLst/>
            <a:gdLst/>
            <a:ahLst/>
            <a:cxnLst/>
            <a:rect l="l" t="t" r="r" b="b"/>
            <a:pathLst>
              <a:path w="1525382" h="1240575">
                <a:moveTo>
                  <a:pt x="0" y="0"/>
                </a:moveTo>
                <a:lnTo>
                  <a:pt x="1525383" y="0"/>
                </a:lnTo>
                <a:lnTo>
                  <a:pt x="1525383" y="1240575"/>
                </a:lnTo>
                <a:lnTo>
                  <a:pt x="0" y="12405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3" name="Freeform 13"/>
          <p:cNvSpPr/>
          <p:nvPr/>
        </p:nvSpPr>
        <p:spPr>
          <a:xfrm>
            <a:off x="12669632" y="2884820"/>
            <a:ext cx="1187335" cy="1187335"/>
          </a:xfrm>
          <a:custGeom>
            <a:avLst/>
            <a:gdLst/>
            <a:ahLst/>
            <a:cxnLst/>
            <a:rect l="l" t="t" r="r" b="b"/>
            <a:pathLst>
              <a:path w="1187335" h="1187335">
                <a:moveTo>
                  <a:pt x="0" y="0"/>
                </a:moveTo>
                <a:lnTo>
                  <a:pt x="1187335" y="0"/>
                </a:lnTo>
                <a:lnTo>
                  <a:pt x="1187335" y="1187336"/>
                </a:lnTo>
                <a:lnTo>
                  <a:pt x="0" y="11873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TextBox 14"/>
          <p:cNvSpPr txBox="1"/>
          <p:nvPr/>
        </p:nvSpPr>
        <p:spPr>
          <a:xfrm>
            <a:off x="1028700" y="1382474"/>
            <a:ext cx="9219319" cy="971550"/>
          </a:xfrm>
          <a:prstGeom prst="rect">
            <a:avLst/>
          </a:prstGeom>
        </p:spPr>
        <p:txBody>
          <a:bodyPr lIns="0" tIns="0" rIns="0" bIns="0" rtlCol="0" anchor="t">
            <a:spAutoFit/>
          </a:bodyPr>
          <a:lstStyle/>
          <a:p>
            <a:pPr marL="0" lvl="0" indent="0">
              <a:lnSpc>
                <a:spcPts val="7522"/>
              </a:lnSpc>
              <a:spcBef>
                <a:spcPct val="0"/>
              </a:spcBef>
            </a:pPr>
            <a:r>
              <a:rPr lang="en-US" sz="6268">
                <a:solidFill>
                  <a:srgbClr val="FFFFFF"/>
                </a:solidFill>
                <a:latin typeface="Now Bold"/>
              </a:rPr>
              <a:t>BUSINESS OUTCOMES</a:t>
            </a:r>
          </a:p>
        </p:txBody>
      </p:sp>
      <p:sp>
        <p:nvSpPr>
          <p:cNvPr id="15" name="Freeform 15"/>
          <p:cNvSpPr/>
          <p:nvPr/>
        </p:nvSpPr>
        <p:spPr>
          <a:xfrm>
            <a:off x="15128164" y="-2586935"/>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6" name="Freeform 16"/>
          <p:cNvSpPr/>
          <p:nvPr/>
        </p:nvSpPr>
        <p:spPr>
          <a:xfrm>
            <a:off x="-3359890" y="7239384"/>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7" name="TextBox 17"/>
          <p:cNvSpPr txBox="1"/>
          <p:nvPr/>
        </p:nvSpPr>
        <p:spPr>
          <a:xfrm>
            <a:off x="776613" y="2927144"/>
            <a:ext cx="11383303" cy="4375561"/>
          </a:xfrm>
          <a:prstGeom prst="rect">
            <a:avLst/>
          </a:prstGeom>
        </p:spPr>
        <p:txBody>
          <a:bodyPr lIns="0" tIns="0" rIns="0" bIns="0" rtlCol="0" anchor="t">
            <a:spAutoFit/>
          </a:bodyPr>
          <a:lstStyle/>
          <a:p>
            <a:pPr marL="775754" lvl="1" indent="-387877">
              <a:lnSpc>
                <a:spcPts val="4958"/>
              </a:lnSpc>
              <a:buFont typeface="Arial"/>
              <a:buChar char="•"/>
            </a:pPr>
            <a:r>
              <a:rPr lang="en-US" sz="3593">
                <a:solidFill>
                  <a:srgbClr val="FFFFFF"/>
                </a:solidFill>
                <a:latin typeface="DM Sans"/>
              </a:rPr>
              <a:t> Risk Management Enhancement</a:t>
            </a:r>
          </a:p>
          <a:p>
            <a:pPr marL="775754" lvl="1" indent="-387877">
              <a:lnSpc>
                <a:spcPts val="4958"/>
              </a:lnSpc>
              <a:buFont typeface="Arial"/>
              <a:buChar char="•"/>
            </a:pPr>
            <a:r>
              <a:rPr lang="en-US" sz="3593">
                <a:solidFill>
                  <a:srgbClr val="FFFFFF"/>
                </a:solidFill>
                <a:latin typeface="DM Sans"/>
              </a:rPr>
              <a:t> Targeted Interventions for High-Risk Customers</a:t>
            </a:r>
          </a:p>
          <a:p>
            <a:pPr marL="775754" lvl="1" indent="-387877">
              <a:lnSpc>
                <a:spcPts val="4958"/>
              </a:lnSpc>
              <a:buFont typeface="Arial"/>
              <a:buChar char="•"/>
            </a:pPr>
            <a:r>
              <a:rPr lang="en-US" sz="3593">
                <a:solidFill>
                  <a:srgbClr val="FFFFFF"/>
                </a:solidFill>
                <a:latin typeface="DM Sans"/>
              </a:rPr>
              <a:t> Credit Policy Optimization</a:t>
            </a:r>
          </a:p>
          <a:p>
            <a:pPr marL="775754" lvl="1" indent="-387877">
              <a:lnSpc>
                <a:spcPts val="4958"/>
              </a:lnSpc>
              <a:buFont typeface="Arial"/>
              <a:buChar char="•"/>
            </a:pPr>
            <a:r>
              <a:rPr lang="en-US" sz="3593">
                <a:solidFill>
                  <a:srgbClr val="FFFFFF"/>
                </a:solidFill>
                <a:latin typeface="DM Sans"/>
              </a:rPr>
              <a:t> Customer Retention Strategies</a:t>
            </a:r>
          </a:p>
          <a:p>
            <a:pPr marL="775754" lvl="1" indent="-387877">
              <a:lnSpc>
                <a:spcPts val="4958"/>
              </a:lnSpc>
              <a:buFont typeface="Arial"/>
              <a:buChar char="•"/>
            </a:pPr>
            <a:r>
              <a:rPr lang="en-US" sz="3593">
                <a:solidFill>
                  <a:srgbClr val="FFFFFF"/>
                </a:solidFill>
                <a:latin typeface="DM Sans"/>
              </a:rPr>
              <a:t> Resource Allocation for Collections</a:t>
            </a:r>
          </a:p>
          <a:p>
            <a:pPr marL="775754" lvl="1" indent="-387877">
              <a:lnSpc>
                <a:spcPts val="4958"/>
              </a:lnSpc>
              <a:buFont typeface="Arial"/>
              <a:buChar char="•"/>
            </a:pPr>
            <a:r>
              <a:rPr lang="en-US" sz="3593">
                <a:solidFill>
                  <a:srgbClr val="FFFFFF"/>
                </a:solidFill>
                <a:latin typeface="DM Sans"/>
              </a:rPr>
              <a:t> Product and Service Development</a:t>
            </a:r>
          </a:p>
          <a:p>
            <a:pPr marL="775754" lvl="1" indent="-387877">
              <a:lnSpc>
                <a:spcPts val="4958"/>
              </a:lnSpc>
              <a:buFont typeface="Arial"/>
              <a:buChar char="•"/>
            </a:pPr>
            <a:r>
              <a:rPr lang="en-US" sz="3593">
                <a:solidFill>
                  <a:srgbClr val="FFFFFF"/>
                </a:solidFill>
                <a:latin typeface="DM Sans"/>
              </a:rPr>
              <a:t> Continuous Improvement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1028700" y="1153635"/>
            <a:ext cx="7265396" cy="985687"/>
          </a:xfrm>
          <a:prstGeom prst="rect">
            <a:avLst/>
          </a:prstGeom>
        </p:spPr>
        <p:txBody>
          <a:bodyPr lIns="0" tIns="0" rIns="0" bIns="0" rtlCol="0" anchor="t">
            <a:spAutoFit/>
          </a:bodyPr>
          <a:lstStyle/>
          <a:p>
            <a:pPr marL="0" lvl="0" indent="0">
              <a:lnSpc>
                <a:spcPts val="7711"/>
              </a:lnSpc>
              <a:spcBef>
                <a:spcPct val="0"/>
              </a:spcBef>
            </a:pPr>
            <a:r>
              <a:rPr lang="en-US" sz="6426">
                <a:solidFill>
                  <a:srgbClr val="56AEFF"/>
                </a:solidFill>
                <a:latin typeface="Now Bold"/>
              </a:rPr>
              <a:t>Data Exploration</a:t>
            </a:r>
          </a:p>
        </p:txBody>
      </p:sp>
      <p:sp>
        <p:nvSpPr>
          <p:cNvPr id="3" name="Freeform 3"/>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1818535" y="2423118"/>
            <a:ext cx="5440765" cy="5440765"/>
          </a:xfrm>
          <a:custGeom>
            <a:avLst/>
            <a:gdLst/>
            <a:ahLst/>
            <a:cxnLst/>
            <a:rect l="l" t="t" r="r" b="b"/>
            <a:pathLst>
              <a:path w="5440765" h="5440765">
                <a:moveTo>
                  <a:pt x="0" y="0"/>
                </a:moveTo>
                <a:lnTo>
                  <a:pt x="5440765" y="0"/>
                </a:lnTo>
                <a:lnTo>
                  <a:pt x="5440765" y="5440764"/>
                </a:lnTo>
                <a:lnTo>
                  <a:pt x="0" y="5440764"/>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028700" y="3283220"/>
            <a:ext cx="9324282" cy="4965573"/>
          </a:xfrm>
          <a:prstGeom prst="rect">
            <a:avLst/>
          </a:prstGeom>
        </p:spPr>
        <p:txBody>
          <a:bodyPr lIns="0" tIns="0" rIns="0" bIns="0" rtlCol="0" anchor="t">
            <a:spAutoFit/>
          </a:bodyPr>
          <a:lstStyle/>
          <a:p>
            <a:pPr marL="690876" lvl="1" indent="-345438">
              <a:lnSpc>
                <a:spcPts val="4415"/>
              </a:lnSpc>
              <a:buFont typeface="Arial"/>
              <a:buChar char="•"/>
            </a:pPr>
            <a:r>
              <a:rPr lang="en-US" sz="3199">
                <a:solidFill>
                  <a:srgbClr val="FFFFFF"/>
                </a:solidFill>
                <a:latin typeface="DM Sans Bold"/>
              </a:rPr>
              <a:t>Key findings of the Dataset</a:t>
            </a:r>
          </a:p>
          <a:p>
            <a:pPr marL="1381751" lvl="2" indent="-460584">
              <a:lnSpc>
                <a:spcPts val="4415"/>
              </a:lnSpc>
              <a:buFont typeface="Arial"/>
              <a:buChar char="⚬"/>
            </a:pPr>
            <a:r>
              <a:rPr lang="en-US" sz="3199">
                <a:solidFill>
                  <a:srgbClr val="FFFFFF"/>
                </a:solidFill>
                <a:latin typeface="DM Sans"/>
              </a:rPr>
              <a:t>Number of Samples : 26664</a:t>
            </a:r>
          </a:p>
          <a:p>
            <a:pPr marL="1381751" lvl="2" indent="-460584">
              <a:lnSpc>
                <a:spcPts val="4415"/>
              </a:lnSpc>
              <a:buFont typeface="Arial"/>
              <a:buChar char="⚬"/>
            </a:pPr>
            <a:r>
              <a:rPr lang="en-US" sz="3199">
                <a:solidFill>
                  <a:srgbClr val="FFFFFF"/>
                </a:solidFill>
                <a:latin typeface="DM Sans"/>
              </a:rPr>
              <a:t>Number of Columns : 31</a:t>
            </a:r>
          </a:p>
          <a:p>
            <a:pPr marL="1381751" lvl="2" indent="-460584">
              <a:lnSpc>
                <a:spcPts val="4415"/>
              </a:lnSpc>
              <a:buFont typeface="Arial"/>
              <a:buChar char="⚬"/>
            </a:pPr>
            <a:r>
              <a:rPr lang="en-US" sz="3199">
                <a:solidFill>
                  <a:srgbClr val="FFFFFF"/>
                </a:solidFill>
                <a:latin typeface="DM Sans"/>
              </a:rPr>
              <a:t>Classification of data types : </a:t>
            </a:r>
          </a:p>
          <a:p>
            <a:pPr marL="2072627" lvl="3" indent="-518157">
              <a:lnSpc>
                <a:spcPts val="4415"/>
              </a:lnSpc>
              <a:buFont typeface="Arial"/>
              <a:buChar char="￭"/>
            </a:pPr>
            <a:r>
              <a:rPr lang="en-US" sz="3199">
                <a:solidFill>
                  <a:srgbClr val="FFFFFF"/>
                </a:solidFill>
                <a:latin typeface="DM Sans"/>
              </a:rPr>
              <a:t>11 Categorical, 14 Numerical</a:t>
            </a:r>
          </a:p>
          <a:p>
            <a:pPr marL="1381751" lvl="2" indent="-460584">
              <a:lnSpc>
                <a:spcPts val="4415"/>
              </a:lnSpc>
              <a:buFont typeface="Arial"/>
              <a:buChar char="⚬"/>
            </a:pPr>
            <a:r>
              <a:rPr lang="en-US" sz="3199">
                <a:solidFill>
                  <a:srgbClr val="FFFFFF"/>
                </a:solidFill>
                <a:latin typeface="DM Sans"/>
              </a:rPr>
              <a:t>Age of the customers: 21 &lt;= Age &lt;= 79 </a:t>
            </a:r>
          </a:p>
          <a:p>
            <a:pPr marL="1381751" lvl="2" indent="-460584">
              <a:lnSpc>
                <a:spcPts val="4415"/>
              </a:lnSpc>
              <a:buFont typeface="Arial"/>
              <a:buChar char="⚬"/>
            </a:pPr>
            <a:r>
              <a:rPr lang="en-US" sz="3199">
                <a:solidFill>
                  <a:srgbClr val="FFFFFF"/>
                </a:solidFill>
                <a:latin typeface="DM Sans"/>
              </a:rPr>
              <a:t>Number of Duplicates &amp; Null values : 0</a:t>
            </a:r>
          </a:p>
          <a:p>
            <a:pPr>
              <a:lnSpc>
                <a:spcPts val="4415"/>
              </a:lnSpc>
            </a:pPr>
            <a:endParaRPr lang="en-US" sz="3199">
              <a:solidFill>
                <a:srgbClr val="FFFFFF"/>
              </a:solidFill>
              <a:latin typeface="DM Sans"/>
            </a:endParaRPr>
          </a:p>
          <a:p>
            <a:pPr>
              <a:lnSpc>
                <a:spcPts val="4415"/>
              </a:lnSpc>
            </a:pPr>
            <a:endParaRPr lang="en-US" sz="3199">
              <a:solidFill>
                <a:srgbClr val="FFFFFF"/>
              </a:solidFill>
              <a:latin typeface="DM Sans"/>
            </a:endParaRPr>
          </a:p>
        </p:txBody>
      </p:sp>
      <p:sp>
        <p:nvSpPr>
          <p:cNvPr id="6" name="Freeform 6"/>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5431651" y="464241"/>
            <a:ext cx="12601851" cy="9358518"/>
          </a:xfrm>
          <a:custGeom>
            <a:avLst/>
            <a:gdLst/>
            <a:ahLst/>
            <a:cxnLst/>
            <a:rect l="l" t="t" r="r" b="b"/>
            <a:pathLst>
              <a:path w="12601851" h="9358518">
                <a:moveTo>
                  <a:pt x="0" y="0"/>
                </a:moveTo>
                <a:lnTo>
                  <a:pt x="12601851" y="0"/>
                </a:lnTo>
                <a:lnTo>
                  <a:pt x="12601851" y="9358518"/>
                </a:lnTo>
                <a:lnTo>
                  <a:pt x="0" y="9358518"/>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414655" y="3848100"/>
            <a:ext cx="5016996" cy="2952750"/>
          </a:xfrm>
          <a:prstGeom prst="rect">
            <a:avLst/>
          </a:prstGeom>
        </p:spPr>
        <p:txBody>
          <a:bodyPr lIns="0" tIns="0" rIns="0" bIns="0" rtlCol="0" anchor="t">
            <a:spAutoFit/>
          </a:bodyPr>
          <a:lstStyle/>
          <a:p>
            <a:pPr algn="ctr">
              <a:lnSpc>
                <a:spcPts val="7715"/>
              </a:lnSpc>
              <a:spcBef>
                <a:spcPct val="0"/>
              </a:spcBef>
            </a:pPr>
            <a:r>
              <a:rPr lang="en-US" sz="6429">
                <a:solidFill>
                  <a:srgbClr val="56AEFF"/>
                </a:solidFill>
                <a:latin typeface="Now Bold"/>
              </a:rPr>
              <a:t>Distribution </a:t>
            </a:r>
          </a:p>
          <a:p>
            <a:pPr algn="ctr">
              <a:lnSpc>
                <a:spcPts val="7715"/>
              </a:lnSpc>
              <a:spcBef>
                <a:spcPct val="0"/>
              </a:spcBef>
            </a:pPr>
            <a:r>
              <a:rPr lang="en-US" sz="6429">
                <a:solidFill>
                  <a:srgbClr val="56AEFF"/>
                </a:solidFill>
                <a:latin typeface="Now Bold"/>
              </a:rPr>
              <a:t>of </a:t>
            </a:r>
          </a:p>
          <a:p>
            <a:pPr algn="ctr">
              <a:lnSpc>
                <a:spcPts val="7715"/>
              </a:lnSpc>
              <a:spcBef>
                <a:spcPct val="0"/>
              </a:spcBef>
            </a:pPr>
            <a:r>
              <a:rPr lang="en-US" sz="6429">
                <a:solidFill>
                  <a:srgbClr val="56AEFF"/>
                </a:solidFill>
                <a:latin typeface="Now Bold"/>
              </a:rPr>
              <a:t>Features</a:t>
            </a:r>
          </a:p>
        </p:txBody>
      </p:sp>
      <p:sp>
        <p:nvSpPr>
          <p:cNvPr id="4" name="Freeform 4"/>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3">
              <a:alphaModFix amt="29000"/>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1276216" y="787837"/>
            <a:ext cx="7265396" cy="985687"/>
          </a:xfrm>
          <a:prstGeom prst="rect">
            <a:avLst/>
          </a:prstGeom>
        </p:spPr>
        <p:txBody>
          <a:bodyPr lIns="0" tIns="0" rIns="0" bIns="0" rtlCol="0" anchor="t">
            <a:spAutoFit/>
          </a:bodyPr>
          <a:lstStyle/>
          <a:p>
            <a:pPr marL="0" lvl="0" indent="0">
              <a:lnSpc>
                <a:spcPts val="7711"/>
              </a:lnSpc>
              <a:spcBef>
                <a:spcPct val="0"/>
              </a:spcBef>
            </a:pPr>
            <a:r>
              <a:rPr lang="en-US" sz="6426">
                <a:solidFill>
                  <a:srgbClr val="56AEFF"/>
                </a:solidFill>
                <a:latin typeface="Now Bold"/>
              </a:rPr>
              <a:t>Data Cleaning</a:t>
            </a:r>
          </a:p>
        </p:txBody>
      </p:sp>
      <p:sp>
        <p:nvSpPr>
          <p:cNvPr id="3" name="Freeform 3"/>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892467" y="8368307"/>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2214391" y="797362"/>
            <a:ext cx="4215761" cy="3625555"/>
          </a:xfrm>
          <a:custGeom>
            <a:avLst/>
            <a:gdLst/>
            <a:ahLst/>
            <a:cxnLst/>
            <a:rect l="l" t="t" r="r" b="b"/>
            <a:pathLst>
              <a:path w="4215761" h="3625555">
                <a:moveTo>
                  <a:pt x="0" y="0"/>
                </a:moveTo>
                <a:lnTo>
                  <a:pt x="4215761" y="0"/>
                </a:lnTo>
                <a:lnTo>
                  <a:pt x="4215761" y="3625554"/>
                </a:lnTo>
                <a:lnTo>
                  <a:pt x="0" y="3625554"/>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1276216" y="3104003"/>
            <a:ext cx="16416263" cy="4965573"/>
          </a:xfrm>
          <a:prstGeom prst="rect">
            <a:avLst/>
          </a:prstGeom>
        </p:spPr>
        <p:txBody>
          <a:bodyPr lIns="0" tIns="0" rIns="0" bIns="0" rtlCol="0" anchor="t">
            <a:spAutoFit/>
          </a:bodyPr>
          <a:lstStyle/>
          <a:p>
            <a:pPr marL="690876" lvl="1" indent="-345438">
              <a:lnSpc>
                <a:spcPts val="4415"/>
              </a:lnSpc>
              <a:buFont typeface="Arial"/>
              <a:buChar char="•"/>
            </a:pPr>
            <a:r>
              <a:rPr lang="en-US" sz="3199">
                <a:solidFill>
                  <a:srgbClr val="FFFFFF"/>
                </a:solidFill>
                <a:latin typeface="DM Sans"/>
              </a:rPr>
              <a:t>Handling missing values and duplicates if any</a:t>
            </a:r>
          </a:p>
          <a:p>
            <a:pPr marL="690876" lvl="1" indent="-345438">
              <a:lnSpc>
                <a:spcPts val="4415"/>
              </a:lnSpc>
              <a:buFont typeface="Arial"/>
              <a:buChar char="•"/>
            </a:pPr>
            <a:r>
              <a:rPr lang="en-US" sz="3199">
                <a:solidFill>
                  <a:srgbClr val="FFFFFF"/>
                </a:solidFill>
                <a:latin typeface="DM Sans"/>
              </a:rPr>
              <a:t>Dealing with outliers</a:t>
            </a:r>
          </a:p>
          <a:p>
            <a:pPr marL="690876" lvl="1" indent="-345438">
              <a:lnSpc>
                <a:spcPts val="4415"/>
              </a:lnSpc>
              <a:buFont typeface="Arial"/>
              <a:buChar char="•"/>
            </a:pPr>
            <a:r>
              <a:rPr lang="en-US" sz="3199">
                <a:solidFill>
                  <a:srgbClr val="FFFFFF"/>
                </a:solidFill>
                <a:latin typeface="DM Sans"/>
              </a:rPr>
              <a:t>Addressing inconsistencies in data formats</a:t>
            </a:r>
          </a:p>
          <a:p>
            <a:pPr marL="690876" lvl="1" indent="-345438">
              <a:lnSpc>
                <a:spcPts val="4415"/>
              </a:lnSpc>
              <a:buFont typeface="Arial"/>
              <a:buChar char="•"/>
            </a:pPr>
            <a:r>
              <a:rPr lang="en-US" sz="3199">
                <a:solidFill>
                  <a:srgbClr val="FFFFFF"/>
                </a:solidFill>
                <a:latin typeface="DM Sans"/>
              </a:rPr>
              <a:t>Encoding of Categorical variables : </a:t>
            </a:r>
          </a:p>
          <a:p>
            <a:pPr marL="1381751" lvl="2" indent="-460584">
              <a:lnSpc>
                <a:spcPts val="4415"/>
              </a:lnSpc>
              <a:buFont typeface="Arial"/>
              <a:buChar char="⚬"/>
            </a:pPr>
            <a:r>
              <a:rPr lang="en-US" sz="3199">
                <a:solidFill>
                  <a:srgbClr val="FFFFFF"/>
                </a:solidFill>
                <a:latin typeface="DM Sans"/>
              </a:rPr>
              <a:t>SEX, EDUCATION, MARRIAGE, PAY_1, PAY_2, PAY_3, PAY_4, PAY_5, PAY_6</a:t>
            </a:r>
          </a:p>
          <a:p>
            <a:pPr marL="690876" lvl="1" indent="-345438">
              <a:lnSpc>
                <a:spcPts val="4415"/>
              </a:lnSpc>
              <a:buFont typeface="Arial"/>
              <a:buChar char="•"/>
            </a:pPr>
            <a:r>
              <a:rPr lang="en-US" sz="3199">
                <a:solidFill>
                  <a:srgbClr val="FFFFFF"/>
                </a:solidFill>
                <a:latin typeface="DM Sans"/>
              </a:rPr>
              <a:t>Dropping of irrelevant columns : ID, EDUCATION_CAT, graduate school, high school, none, others, university</a:t>
            </a:r>
          </a:p>
          <a:p>
            <a:pPr>
              <a:lnSpc>
                <a:spcPts val="4415"/>
              </a:lnSpc>
            </a:pPr>
            <a:endParaRPr lang="en-US" sz="3199">
              <a:solidFill>
                <a:srgbClr val="FFFFFF"/>
              </a:solidFill>
              <a:latin typeface="DM Sans"/>
            </a:endParaRPr>
          </a:p>
          <a:p>
            <a:pPr>
              <a:lnSpc>
                <a:spcPts val="4415"/>
              </a:lnSpc>
            </a:pPr>
            <a:endParaRPr lang="en-US" sz="3199">
              <a:solidFill>
                <a:srgbClr val="FFFFFF"/>
              </a:solidFill>
              <a:latin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1276216" y="787837"/>
            <a:ext cx="7265396" cy="985687"/>
          </a:xfrm>
          <a:prstGeom prst="rect">
            <a:avLst/>
          </a:prstGeom>
        </p:spPr>
        <p:txBody>
          <a:bodyPr lIns="0" tIns="0" rIns="0" bIns="0" rtlCol="0" anchor="t">
            <a:spAutoFit/>
          </a:bodyPr>
          <a:lstStyle/>
          <a:p>
            <a:pPr marL="0" lvl="0" indent="0">
              <a:lnSpc>
                <a:spcPts val="7711"/>
              </a:lnSpc>
              <a:spcBef>
                <a:spcPct val="0"/>
              </a:spcBef>
            </a:pPr>
            <a:r>
              <a:rPr lang="en-US" sz="6426">
                <a:solidFill>
                  <a:srgbClr val="56AEFF"/>
                </a:solidFill>
                <a:latin typeface="Now Bold"/>
              </a:rPr>
              <a:t>Model Building</a:t>
            </a:r>
          </a:p>
        </p:txBody>
      </p:sp>
      <p:sp>
        <p:nvSpPr>
          <p:cNvPr id="3" name="Freeform 3"/>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276216" y="2072647"/>
            <a:ext cx="14602159" cy="8665125"/>
          </a:xfrm>
          <a:prstGeom prst="rect">
            <a:avLst/>
          </a:prstGeom>
        </p:spPr>
        <p:txBody>
          <a:bodyPr lIns="0" tIns="0" rIns="0" bIns="0" rtlCol="0" anchor="t">
            <a:spAutoFit/>
          </a:bodyPr>
          <a:lstStyle/>
          <a:p>
            <a:pPr marL="690881" lvl="1" indent="-345440">
              <a:lnSpc>
                <a:spcPts val="4416"/>
              </a:lnSpc>
              <a:buFont typeface="Arial"/>
              <a:buChar char="•"/>
            </a:pPr>
            <a:r>
              <a:rPr lang="en-US" sz="3200">
                <a:solidFill>
                  <a:srgbClr val="FFFFFF"/>
                </a:solidFill>
                <a:latin typeface="DM Sans"/>
              </a:rPr>
              <a:t>Splitting of Train &amp; Test Data in 80:20 ratio</a:t>
            </a:r>
          </a:p>
          <a:p>
            <a:pPr marL="690881" lvl="1" indent="-345440">
              <a:lnSpc>
                <a:spcPts val="4416"/>
              </a:lnSpc>
              <a:buFont typeface="Arial"/>
              <a:buChar char="•"/>
            </a:pPr>
            <a:r>
              <a:rPr lang="en-US" sz="3200">
                <a:solidFill>
                  <a:srgbClr val="FFFFFF"/>
                </a:solidFill>
                <a:latin typeface="DM Sans"/>
              </a:rPr>
              <a:t>Employing of Predictive Machine Learning Algorithms </a:t>
            </a:r>
          </a:p>
          <a:p>
            <a:pPr marL="1381761" lvl="2" indent="-460587">
              <a:lnSpc>
                <a:spcPts val="4416"/>
              </a:lnSpc>
              <a:buFont typeface="Arial"/>
              <a:buChar char="⚬"/>
            </a:pPr>
            <a:r>
              <a:rPr lang="en-US" sz="3200">
                <a:solidFill>
                  <a:srgbClr val="FFFFFF"/>
                </a:solidFill>
                <a:latin typeface="DM Sans"/>
              </a:rPr>
              <a:t>Decision tree </a:t>
            </a:r>
          </a:p>
          <a:p>
            <a:pPr marL="1381761" lvl="2" indent="-460587">
              <a:lnSpc>
                <a:spcPts val="4416"/>
              </a:lnSpc>
              <a:buFont typeface="Arial"/>
              <a:buChar char="⚬"/>
            </a:pPr>
            <a:r>
              <a:rPr lang="en-US" sz="3200">
                <a:solidFill>
                  <a:srgbClr val="FFFFFF"/>
                </a:solidFill>
                <a:latin typeface="DM Sans"/>
              </a:rPr>
              <a:t>Logistic Regression</a:t>
            </a:r>
          </a:p>
          <a:p>
            <a:pPr marL="1381761" lvl="2" indent="-460587">
              <a:lnSpc>
                <a:spcPts val="4416"/>
              </a:lnSpc>
              <a:buFont typeface="Arial"/>
              <a:buChar char="⚬"/>
            </a:pPr>
            <a:r>
              <a:rPr lang="en-US" sz="3200">
                <a:solidFill>
                  <a:srgbClr val="FFFFFF"/>
                </a:solidFill>
                <a:latin typeface="DM Sans"/>
              </a:rPr>
              <a:t>Bagging</a:t>
            </a:r>
          </a:p>
          <a:p>
            <a:pPr marL="1381761" lvl="2" indent="-460587">
              <a:lnSpc>
                <a:spcPts val="4416"/>
              </a:lnSpc>
              <a:buFont typeface="Arial"/>
              <a:buChar char="⚬"/>
            </a:pPr>
            <a:r>
              <a:rPr lang="en-US" sz="3200">
                <a:solidFill>
                  <a:srgbClr val="FFFFFF"/>
                </a:solidFill>
                <a:latin typeface="DM Sans"/>
              </a:rPr>
              <a:t>Boosted model</a:t>
            </a:r>
          </a:p>
          <a:p>
            <a:pPr marL="1381761" lvl="2" indent="-460587">
              <a:lnSpc>
                <a:spcPts val="4416"/>
              </a:lnSpc>
              <a:buFont typeface="Arial"/>
              <a:buChar char="⚬"/>
            </a:pPr>
            <a:r>
              <a:rPr lang="en-US" sz="3200">
                <a:solidFill>
                  <a:srgbClr val="FFFFFF"/>
                </a:solidFill>
                <a:latin typeface="DM Sans"/>
              </a:rPr>
              <a:t>Random Forest</a:t>
            </a:r>
          </a:p>
          <a:p>
            <a:pPr marL="1381761" lvl="2" indent="-460587">
              <a:lnSpc>
                <a:spcPts val="4416"/>
              </a:lnSpc>
              <a:buFont typeface="Arial"/>
              <a:buChar char="⚬"/>
            </a:pPr>
            <a:r>
              <a:rPr lang="en-US" sz="3200">
                <a:solidFill>
                  <a:srgbClr val="FFFFFF"/>
                </a:solidFill>
                <a:latin typeface="DM Sans"/>
              </a:rPr>
              <a:t>Grid Search </a:t>
            </a:r>
          </a:p>
          <a:p>
            <a:pPr marL="690881" lvl="1" indent="-345440">
              <a:lnSpc>
                <a:spcPts val="4416"/>
              </a:lnSpc>
              <a:buFont typeface="Arial"/>
              <a:buChar char="•"/>
            </a:pPr>
            <a:r>
              <a:rPr lang="en-US" sz="3200">
                <a:solidFill>
                  <a:srgbClr val="FFFFFF"/>
                </a:solidFill>
                <a:latin typeface="DM Sans"/>
              </a:rPr>
              <a:t>Model training</a:t>
            </a:r>
          </a:p>
          <a:p>
            <a:pPr marL="690881" lvl="1" indent="-345440">
              <a:lnSpc>
                <a:spcPts val="4416"/>
              </a:lnSpc>
              <a:buFont typeface="Arial"/>
              <a:buChar char="•"/>
            </a:pPr>
            <a:r>
              <a:rPr lang="en-US" sz="3200">
                <a:solidFill>
                  <a:srgbClr val="FFFFFF"/>
                </a:solidFill>
                <a:latin typeface="DM Sans"/>
              </a:rPr>
              <a:t>Model evaluation metrics</a:t>
            </a:r>
          </a:p>
          <a:p>
            <a:pPr marL="1381761" lvl="2" indent="-460587">
              <a:lnSpc>
                <a:spcPts val="4416"/>
              </a:lnSpc>
              <a:buFont typeface="Arial"/>
              <a:buChar char="⚬"/>
            </a:pPr>
            <a:r>
              <a:rPr lang="en-US" sz="3200">
                <a:solidFill>
                  <a:srgbClr val="FFFFFF"/>
                </a:solidFill>
                <a:latin typeface="DM Sans"/>
              </a:rPr>
              <a:t>Accuracy </a:t>
            </a:r>
          </a:p>
          <a:p>
            <a:pPr marL="1381761" lvl="2" indent="-460587">
              <a:lnSpc>
                <a:spcPts val="4416"/>
              </a:lnSpc>
              <a:buFont typeface="Arial"/>
              <a:buChar char="⚬"/>
            </a:pPr>
            <a:r>
              <a:rPr lang="en-US" sz="3200">
                <a:solidFill>
                  <a:srgbClr val="FFFFFF"/>
                </a:solidFill>
                <a:latin typeface="DM Sans"/>
              </a:rPr>
              <a:t>AUC obtained from ROC </a:t>
            </a:r>
          </a:p>
          <a:p>
            <a:pPr marL="1381761" lvl="2" indent="-460587">
              <a:lnSpc>
                <a:spcPts val="4416"/>
              </a:lnSpc>
              <a:buFont typeface="Arial"/>
              <a:buChar char="⚬"/>
            </a:pPr>
            <a:r>
              <a:rPr lang="en-US" sz="3200">
                <a:solidFill>
                  <a:srgbClr val="FFFFFF"/>
                </a:solidFill>
                <a:latin typeface="DM Sans"/>
              </a:rPr>
              <a:t>Precession &amp; Recall</a:t>
            </a:r>
          </a:p>
          <a:p>
            <a:pPr>
              <a:lnSpc>
                <a:spcPts val="3950"/>
              </a:lnSpc>
            </a:pPr>
            <a:endParaRPr lang="en-US" sz="3200">
              <a:solidFill>
                <a:srgbClr val="FFFFFF"/>
              </a:solidFill>
              <a:latin typeface="DM Sans"/>
            </a:endParaRPr>
          </a:p>
          <a:p>
            <a:pPr>
              <a:lnSpc>
                <a:spcPts val="3950"/>
              </a:lnSpc>
            </a:pPr>
            <a:endParaRPr lang="en-US" sz="3200">
              <a:solidFill>
                <a:srgbClr val="FFFFFF"/>
              </a:solidFill>
              <a:latin typeface="DM Sans"/>
            </a:endParaRPr>
          </a:p>
          <a:p>
            <a:pPr>
              <a:lnSpc>
                <a:spcPts val="3950"/>
              </a:lnSpc>
            </a:pPr>
            <a:endParaRPr lang="en-US" sz="3200">
              <a:solidFill>
                <a:srgbClr val="FFFFFF"/>
              </a:solidFill>
              <a:latin typeface="DM Sans"/>
            </a:endParaRPr>
          </a:p>
        </p:txBody>
      </p:sp>
      <p:sp>
        <p:nvSpPr>
          <p:cNvPr id="5" name="Freeform 5"/>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0033712" y="3732719"/>
            <a:ext cx="6614206" cy="5101207"/>
          </a:xfrm>
          <a:custGeom>
            <a:avLst/>
            <a:gdLst/>
            <a:ahLst/>
            <a:cxnLst/>
            <a:rect l="l" t="t" r="r" b="b"/>
            <a:pathLst>
              <a:path w="6614206" h="5101207">
                <a:moveTo>
                  <a:pt x="0" y="0"/>
                </a:moveTo>
                <a:lnTo>
                  <a:pt x="6614206" y="0"/>
                </a:lnTo>
                <a:lnTo>
                  <a:pt x="6614206" y="5101207"/>
                </a:lnTo>
                <a:lnTo>
                  <a:pt x="0" y="51012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1276216" y="787837"/>
            <a:ext cx="8035625" cy="985687"/>
          </a:xfrm>
          <a:prstGeom prst="rect">
            <a:avLst/>
          </a:prstGeom>
        </p:spPr>
        <p:txBody>
          <a:bodyPr lIns="0" tIns="0" rIns="0" bIns="0" rtlCol="0" anchor="t">
            <a:spAutoFit/>
          </a:bodyPr>
          <a:lstStyle/>
          <a:p>
            <a:pPr marL="0" lvl="0" indent="0">
              <a:lnSpc>
                <a:spcPts val="7711"/>
              </a:lnSpc>
              <a:spcBef>
                <a:spcPct val="0"/>
              </a:spcBef>
            </a:pPr>
            <a:r>
              <a:rPr lang="en-US" sz="6426">
                <a:solidFill>
                  <a:srgbClr val="56AEFF"/>
                </a:solidFill>
                <a:latin typeface="Now Bold"/>
              </a:rPr>
              <a:t>Model Comparison</a:t>
            </a:r>
          </a:p>
        </p:txBody>
      </p:sp>
      <p:sp>
        <p:nvSpPr>
          <p:cNvPr id="3" name="Freeform 3"/>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3">
              <a:alphaModFix amt="29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3">
              <a:alphaModFix amt="29000"/>
              <a:extLst>
                <a:ext uri="{96DAC541-7B7A-43D3-8B79-37D633B846F1}">
                  <asvg:svgBlip xmlns:asvg="http://schemas.microsoft.com/office/drawing/2016/SVG/main" r:embed="rId4"/>
                </a:ext>
              </a:extLst>
            </a:blip>
            <a:stretch>
              <a:fillRect/>
            </a:stretch>
          </a:blipFill>
        </p:spPr>
        <p:txBody>
          <a:bodyPr/>
          <a:lstStyle/>
          <a:p>
            <a:endParaRPr lang="en-US"/>
          </a:p>
        </p:txBody>
      </p:sp>
      <p:graphicFrame>
        <p:nvGraphicFramePr>
          <p:cNvPr id="5" name="Table 5"/>
          <p:cNvGraphicFramePr>
            <a:graphicFrameLocks noGrp="1"/>
          </p:cNvGraphicFramePr>
          <p:nvPr/>
        </p:nvGraphicFramePr>
        <p:xfrm>
          <a:off x="1225999" y="1998338"/>
          <a:ext cx="15836003" cy="7914928"/>
        </p:xfrm>
        <a:graphic>
          <a:graphicData uri="http://schemas.openxmlformats.org/drawingml/2006/table">
            <a:tbl>
              <a:tblPr/>
              <a:tblGrid>
                <a:gridCol w="6640115">
                  <a:extLst>
                    <a:ext uri="{9D8B030D-6E8A-4147-A177-3AD203B41FA5}">
                      <a16:colId xmlns:a16="http://schemas.microsoft.com/office/drawing/2014/main" val="20000"/>
                    </a:ext>
                  </a:extLst>
                </a:gridCol>
                <a:gridCol w="4597944">
                  <a:extLst>
                    <a:ext uri="{9D8B030D-6E8A-4147-A177-3AD203B41FA5}">
                      <a16:colId xmlns:a16="http://schemas.microsoft.com/office/drawing/2014/main" val="20001"/>
                    </a:ext>
                  </a:extLst>
                </a:gridCol>
                <a:gridCol w="4597944">
                  <a:extLst>
                    <a:ext uri="{9D8B030D-6E8A-4147-A177-3AD203B41FA5}">
                      <a16:colId xmlns:a16="http://schemas.microsoft.com/office/drawing/2014/main" val="20002"/>
                    </a:ext>
                  </a:extLst>
                </a:gridCol>
              </a:tblGrid>
              <a:tr h="1306301">
                <a:tc>
                  <a:txBody>
                    <a:bodyPr/>
                    <a:lstStyle/>
                    <a:p>
                      <a:pPr algn="ctr">
                        <a:lnSpc>
                          <a:spcPts val="4480"/>
                        </a:lnSpc>
                        <a:defRPr/>
                      </a:pPr>
                      <a:r>
                        <a:rPr lang="en-US" sz="3200">
                          <a:solidFill>
                            <a:srgbClr val="FFFFFF"/>
                          </a:solidFill>
                          <a:latin typeface="DM Sans Bold"/>
                        </a:rPr>
                        <a:t>Model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4480"/>
                        </a:lnSpc>
                        <a:defRPr/>
                      </a:pPr>
                      <a:r>
                        <a:rPr lang="en-US" sz="3200">
                          <a:solidFill>
                            <a:srgbClr val="FFFFFF"/>
                          </a:solidFill>
                          <a:latin typeface="DM Sans Bold"/>
                        </a:rPr>
                        <a:t>Accuracy</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4480"/>
                        </a:lnSpc>
                        <a:defRPr/>
                      </a:pPr>
                      <a:r>
                        <a:rPr lang="en-US" sz="3200">
                          <a:solidFill>
                            <a:srgbClr val="FFFFFF"/>
                          </a:solidFill>
                          <a:latin typeface="DM Sans Bold"/>
                        </a:rPr>
                        <a:t>AUC</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093096">
                <a:tc>
                  <a:txBody>
                    <a:bodyPr/>
                    <a:lstStyle/>
                    <a:p>
                      <a:pPr algn="ctr">
                        <a:lnSpc>
                          <a:spcPts val="4480"/>
                        </a:lnSpc>
                        <a:defRPr/>
                      </a:pPr>
                      <a:r>
                        <a:rPr lang="en-US" sz="3200">
                          <a:solidFill>
                            <a:srgbClr val="FFFFFF"/>
                          </a:solidFill>
                          <a:latin typeface="DM Sans Bold"/>
                        </a:rPr>
                        <a:t>Boosted Model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4480"/>
                        </a:lnSpc>
                        <a:defRPr/>
                      </a:pPr>
                      <a:r>
                        <a:rPr lang="en-US" sz="3200">
                          <a:solidFill>
                            <a:srgbClr val="FFFFFF"/>
                          </a:solidFill>
                          <a:latin typeface="DM Sans Bold"/>
                        </a:rPr>
                        <a:t>81.8%</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4480"/>
                        </a:lnSpc>
                        <a:defRPr/>
                      </a:pPr>
                      <a:r>
                        <a:rPr lang="en-US" sz="3200">
                          <a:solidFill>
                            <a:srgbClr val="FFFFFF"/>
                          </a:solidFill>
                          <a:latin typeface="DM Sans Bold"/>
                        </a:rPr>
                        <a:t>77.6%</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072445">
                <a:tc>
                  <a:txBody>
                    <a:bodyPr/>
                    <a:lstStyle/>
                    <a:p>
                      <a:pPr algn="ctr">
                        <a:lnSpc>
                          <a:spcPts val="4480"/>
                        </a:lnSpc>
                        <a:defRPr/>
                      </a:pPr>
                      <a:r>
                        <a:rPr lang="en-US" sz="3200">
                          <a:solidFill>
                            <a:srgbClr val="FFFFFF"/>
                          </a:solidFill>
                          <a:latin typeface="DM Sans"/>
                        </a:rPr>
                        <a:t>Random Forest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4480"/>
                        </a:lnSpc>
                        <a:defRPr/>
                      </a:pPr>
                      <a:r>
                        <a:rPr lang="en-US" sz="3200">
                          <a:solidFill>
                            <a:srgbClr val="FFFFFF"/>
                          </a:solidFill>
                          <a:latin typeface="DM Sans"/>
                        </a:rPr>
                        <a:t>81.7%</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4480"/>
                        </a:lnSpc>
                        <a:defRPr/>
                      </a:pPr>
                      <a:r>
                        <a:rPr lang="en-US" sz="3200">
                          <a:solidFill>
                            <a:srgbClr val="FFFFFF"/>
                          </a:solidFill>
                          <a:latin typeface="DM Sans"/>
                        </a:rPr>
                        <a:t>77.7%</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252293">
                <a:tc>
                  <a:txBody>
                    <a:bodyPr/>
                    <a:lstStyle/>
                    <a:p>
                      <a:pPr algn="ctr">
                        <a:lnSpc>
                          <a:spcPts val="4480"/>
                        </a:lnSpc>
                        <a:defRPr/>
                      </a:pPr>
                      <a:r>
                        <a:rPr lang="en-US" sz="3200">
                          <a:solidFill>
                            <a:srgbClr val="FFFFFF"/>
                          </a:solidFill>
                          <a:latin typeface="DM Sans"/>
                        </a:rPr>
                        <a:t>Pruned Decision Tree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4480"/>
                        </a:lnSpc>
                        <a:defRPr/>
                      </a:pPr>
                      <a:r>
                        <a:rPr lang="en-US" sz="3200">
                          <a:solidFill>
                            <a:srgbClr val="FFFFFF"/>
                          </a:solidFill>
                          <a:latin typeface="DM Sans"/>
                        </a:rPr>
                        <a:t>81.3%</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4480"/>
                        </a:lnSpc>
                        <a:defRPr/>
                      </a:pPr>
                      <a:r>
                        <a:rPr lang="en-US" sz="3200">
                          <a:solidFill>
                            <a:srgbClr val="FFFFFF"/>
                          </a:solidFill>
                          <a:latin typeface="DM Sans"/>
                        </a:rPr>
                        <a:t>73.5%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1123441">
                <a:tc>
                  <a:txBody>
                    <a:bodyPr/>
                    <a:lstStyle/>
                    <a:p>
                      <a:pPr algn="ctr">
                        <a:lnSpc>
                          <a:spcPts val="4480"/>
                        </a:lnSpc>
                        <a:defRPr/>
                      </a:pPr>
                      <a:r>
                        <a:rPr lang="en-US" sz="3200">
                          <a:solidFill>
                            <a:srgbClr val="FFFFFF"/>
                          </a:solidFill>
                          <a:latin typeface="DM Sans"/>
                        </a:rPr>
                        <a:t>Decision Tree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4480"/>
                        </a:lnSpc>
                        <a:defRPr/>
                      </a:pPr>
                      <a:r>
                        <a:rPr lang="en-US" sz="3200">
                          <a:solidFill>
                            <a:srgbClr val="FFFFFF"/>
                          </a:solidFill>
                          <a:latin typeface="DM Sans"/>
                        </a:rPr>
                        <a:t>72.9%</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4480"/>
                        </a:lnSpc>
                        <a:defRPr/>
                      </a:pPr>
                      <a:r>
                        <a:rPr lang="en-US" sz="3200">
                          <a:solidFill>
                            <a:srgbClr val="FFFFFF"/>
                          </a:solidFill>
                          <a:latin typeface="DM Sans"/>
                        </a:rPr>
                        <a:t>61.2%</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1033676">
                <a:tc>
                  <a:txBody>
                    <a:bodyPr/>
                    <a:lstStyle/>
                    <a:p>
                      <a:pPr algn="ctr">
                        <a:lnSpc>
                          <a:spcPts val="4480"/>
                        </a:lnSpc>
                        <a:defRPr/>
                      </a:pPr>
                      <a:r>
                        <a:rPr lang="en-US" sz="3200">
                          <a:solidFill>
                            <a:srgbClr val="FFFFFF"/>
                          </a:solidFill>
                          <a:latin typeface="DM Sans"/>
                        </a:rPr>
                        <a:t>Logistic Regression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4480"/>
                        </a:lnSpc>
                        <a:defRPr/>
                      </a:pPr>
                      <a:r>
                        <a:rPr lang="en-US" sz="3200">
                          <a:solidFill>
                            <a:srgbClr val="FFFFFF"/>
                          </a:solidFill>
                          <a:latin typeface="DM Sans"/>
                        </a:rPr>
                        <a:t>77.8%</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4480"/>
                        </a:lnSpc>
                        <a:defRPr/>
                      </a:pPr>
                      <a:r>
                        <a:rPr lang="en-US" sz="3200">
                          <a:solidFill>
                            <a:srgbClr val="FFFFFF"/>
                          </a:solidFill>
                          <a:latin typeface="DM Sans"/>
                        </a:rPr>
                        <a:t>63.4%</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1033676">
                <a:tc>
                  <a:txBody>
                    <a:bodyPr/>
                    <a:lstStyle/>
                    <a:p>
                      <a:pPr algn="ctr">
                        <a:lnSpc>
                          <a:spcPts val="4480"/>
                        </a:lnSpc>
                        <a:defRPr/>
                      </a:pPr>
                      <a:r>
                        <a:rPr lang="en-US" sz="3200">
                          <a:solidFill>
                            <a:srgbClr val="FFFFFF"/>
                          </a:solidFill>
                          <a:latin typeface="DM Sans"/>
                        </a:rPr>
                        <a:t>Grid Search</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4480"/>
                        </a:lnSpc>
                        <a:defRPr/>
                      </a:pPr>
                      <a:r>
                        <a:rPr lang="en-US" sz="3200">
                          <a:solidFill>
                            <a:srgbClr val="FFFFFF"/>
                          </a:solidFill>
                          <a:latin typeface="DM Sans"/>
                        </a:rPr>
                        <a:t>81.5%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4480"/>
                        </a:lnSpc>
                        <a:defRPr/>
                      </a:pPr>
                      <a:r>
                        <a:rPr lang="en-US" sz="3200">
                          <a:solidFill>
                            <a:srgbClr val="FFFFFF"/>
                          </a:solidFill>
                          <a:latin typeface="DM Sans"/>
                        </a:rPr>
                        <a:t>73.8%</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1209541" y="692587"/>
            <a:ext cx="15384247" cy="977484"/>
          </a:xfrm>
          <a:prstGeom prst="rect">
            <a:avLst/>
          </a:prstGeom>
        </p:spPr>
        <p:txBody>
          <a:bodyPr lIns="0" tIns="0" rIns="0" bIns="0" rtlCol="0" anchor="t">
            <a:spAutoFit/>
          </a:bodyPr>
          <a:lstStyle/>
          <a:p>
            <a:pPr marL="0" lvl="0" indent="0">
              <a:lnSpc>
                <a:spcPts val="7711"/>
              </a:lnSpc>
              <a:spcBef>
                <a:spcPct val="0"/>
              </a:spcBef>
            </a:pPr>
            <a:r>
              <a:rPr lang="en-US" sz="6426">
                <a:solidFill>
                  <a:srgbClr val="56AEFF"/>
                </a:solidFill>
                <a:latin typeface="Now Bold"/>
              </a:rPr>
              <a:t>Visualization of ROC Comparison</a:t>
            </a:r>
          </a:p>
        </p:txBody>
      </p:sp>
      <p:sp>
        <p:nvSpPr>
          <p:cNvPr id="3" name="Freeform 3"/>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2532386" y="1927814"/>
            <a:ext cx="13223228" cy="7965663"/>
          </a:xfrm>
          <a:custGeom>
            <a:avLst/>
            <a:gdLst/>
            <a:ahLst/>
            <a:cxnLst/>
            <a:rect l="l" t="t" r="r" b="b"/>
            <a:pathLst>
              <a:path w="13223228" h="7965663">
                <a:moveTo>
                  <a:pt x="0" y="0"/>
                </a:moveTo>
                <a:lnTo>
                  <a:pt x="13223228" y="0"/>
                </a:lnTo>
                <a:lnTo>
                  <a:pt x="13223228" y="7965664"/>
                </a:lnTo>
                <a:lnTo>
                  <a:pt x="0" y="7965664"/>
                </a:lnTo>
                <a:lnTo>
                  <a:pt x="0" y="0"/>
                </a:lnTo>
                <a:close/>
              </a:path>
            </a:pathLst>
          </a:custGeom>
          <a:blipFill>
            <a:blip r:embed="rId4"/>
            <a:stretch>
              <a:fillRect/>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948</Words>
  <Application>Microsoft Office PowerPoint</Application>
  <PresentationFormat>Custom</PresentationFormat>
  <Paragraphs>137</Paragraphs>
  <Slides>13</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-apple-system</vt:lpstr>
      <vt:lpstr>Arial</vt:lpstr>
      <vt:lpstr>Now Bold</vt:lpstr>
      <vt:lpstr>DM Sans Italics</vt:lpstr>
      <vt:lpstr>Calibri</vt:lpstr>
      <vt:lpstr>DM Sans</vt:lpstr>
      <vt:lpstr>DM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Dark Professional Geometric Business Project Presentation </dc:title>
  <cp:lastModifiedBy>Sai Sadhan Saravanan (Student)</cp:lastModifiedBy>
  <cp:revision>2</cp:revision>
  <dcterms:created xsi:type="dcterms:W3CDTF">2006-08-16T00:00:00Z</dcterms:created>
  <dcterms:modified xsi:type="dcterms:W3CDTF">2024-03-28T16:52:46Z</dcterms:modified>
  <dc:identifier>DAF9qdHuyRc</dc:identifier>
</cp:coreProperties>
</file>